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256" r:id="rId2"/>
    <p:sldId id="281" r:id="rId3"/>
    <p:sldId id="282" r:id="rId4"/>
    <p:sldId id="283" r:id="rId5"/>
    <p:sldId id="284" r:id="rId6"/>
    <p:sldId id="285" r:id="rId7"/>
    <p:sldId id="286" r:id="rId8"/>
    <p:sldId id="287" r:id="rId9"/>
    <p:sldId id="290" r:id="rId10"/>
    <p:sldId id="292" r:id="rId11"/>
    <p:sldId id="258" r:id="rId12"/>
    <p:sldId id="293" r:id="rId13"/>
    <p:sldId id="294" r:id="rId14"/>
    <p:sldId id="264" r:id="rId15"/>
    <p:sldId id="260" r:id="rId16"/>
    <p:sldId id="265" r:id="rId17"/>
    <p:sldId id="261" r:id="rId18"/>
    <p:sldId id="266" r:id="rId19"/>
    <p:sldId id="270" r:id="rId20"/>
    <p:sldId id="267" r:id="rId21"/>
    <p:sldId id="268" r:id="rId22"/>
    <p:sldId id="271" r:id="rId23"/>
    <p:sldId id="269" r:id="rId24"/>
    <p:sldId id="262" r:id="rId25"/>
    <p:sldId id="263" r:id="rId26"/>
    <p:sldId id="272" r:id="rId27"/>
    <p:sldId id="273" r:id="rId28"/>
    <p:sldId id="274" r:id="rId29"/>
    <p:sldId id="275" r:id="rId30"/>
    <p:sldId id="276" r:id="rId31"/>
    <p:sldId id="277" r:id="rId32"/>
    <p:sldId id="278" r:id="rId33"/>
    <p:sldId id="259" r:id="rId34"/>
    <p:sldId id="289" r:id="rId35"/>
    <p:sldId id="291" r:id="rId3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CC6600"/>
    <a:srgbClr val="CC00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99" autoAdjust="0"/>
    <p:restoredTop sz="94660"/>
  </p:normalViewPr>
  <p:slideViewPr>
    <p:cSldViewPr>
      <p:cViewPr>
        <p:scale>
          <a:sx n="60" d="100"/>
          <a:sy n="60" d="100"/>
        </p:scale>
        <p:origin x="-1434" y="-103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o-RO"/>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C29704B-6559-48E7-8B9A-3397C5462CD9}" type="datetimeFigureOut">
              <a:rPr lang="ro-RO" smtClean="0"/>
              <a:pPr/>
              <a:t>01.04.2014</a:t>
            </a:fld>
            <a:endParaRPr lang="ro-RO"/>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o-RO"/>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o-RO"/>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o-RO"/>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782282B-E083-497C-9158-3E8635A3C065}" type="slidenum">
              <a:rPr lang="ro-RO" smtClean="0"/>
              <a:pPr/>
              <a:t>‹#›</a:t>
            </a:fld>
            <a:endParaRPr lang="ro-RO"/>
          </a:p>
        </p:txBody>
      </p:sp>
    </p:spTree>
    <p:extLst>
      <p:ext uri="{BB962C8B-B14F-4D97-AF65-F5344CB8AC3E}">
        <p14:creationId xmlns:p14="http://schemas.microsoft.com/office/powerpoint/2010/main" xmlns="" val="27342758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ro-RO" dirty="0"/>
          </a:p>
        </p:txBody>
      </p:sp>
      <p:sp>
        <p:nvSpPr>
          <p:cNvPr id="4" name="Slide Number Placeholder 3"/>
          <p:cNvSpPr>
            <a:spLocks noGrp="1"/>
          </p:cNvSpPr>
          <p:nvPr>
            <p:ph type="sldNum" sz="quarter" idx="10"/>
          </p:nvPr>
        </p:nvSpPr>
        <p:spPr/>
        <p:txBody>
          <a:bodyPr/>
          <a:lstStyle/>
          <a:p>
            <a:fld id="{E782282B-E083-497C-9158-3E8635A3C065}" type="slidenum">
              <a:rPr lang="ro-RO" smtClean="0"/>
              <a:pPr/>
              <a:t>15</a:t>
            </a:fld>
            <a:endParaRPr lang="ro-RO"/>
          </a:p>
        </p:txBody>
      </p:sp>
    </p:spTree>
    <p:extLst>
      <p:ext uri="{BB962C8B-B14F-4D97-AF65-F5344CB8AC3E}">
        <p14:creationId xmlns:p14="http://schemas.microsoft.com/office/powerpoint/2010/main" xmlns="" val="8101254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4/1/2014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4/1/2014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4/1/2014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4/1/2014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4/1/2014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4.gi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0.gi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5.w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8" Type="http://schemas.openxmlformats.org/officeDocument/2006/relationships/hyperlink" Target="http://4.bp.blogspot.com/-7ZtL5B-AEOE/TafBAHRxrxI/AAAAAAAABH8/o8I3RhoUZNE/s1600/mn_wave_power.jpg" TargetMode="External"/><Relationship Id="rId13" Type="http://schemas.openxmlformats.org/officeDocument/2006/relationships/hyperlink" Target="http://www.arup.com/~/media/Images/Projects/P/Pelamis/pelamis_900x600_pelamiswavepower.ashx?mh=800&amp;mw=1000" TargetMode="External"/><Relationship Id="rId3" Type="http://schemas.openxmlformats.org/officeDocument/2006/relationships/hyperlink" Target="http://en.wikipedia.org/wiki/Stockholm" TargetMode="External"/><Relationship Id="rId7" Type="http://schemas.openxmlformats.org/officeDocument/2006/relationships/hyperlink" Target="http://4.bp.blogspot.com/-thFhlcfxwSo/Tilqtvzw8kI/AAAAAAAAAOc/yyl1Aa6_FSc/s1600/solar+energyyy.jpg" TargetMode="External"/><Relationship Id="rId12" Type="http://schemas.openxmlformats.org/officeDocument/2006/relationships/hyperlink" Target="http://worldoceanreview.com/wp-content/uploads/2010/10/7_12-c-simulated-wave-farm.jpg" TargetMode="External"/><Relationship Id="rId2" Type="http://schemas.openxmlformats.org/officeDocument/2006/relationships/image" Target="../media/image36.jpeg"/><Relationship Id="rId1" Type="http://schemas.openxmlformats.org/officeDocument/2006/relationships/slideLayout" Target="../slideLayouts/slideLayout2.xml"/><Relationship Id="rId6" Type="http://schemas.openxmlformats.org/officeDocument/2006/relationships/hyperlink" Target="http://upload.wikimedia.org/wikipedia/commons/e/e5/12-05-08_AS1.JPG" TargetMode="External"/><Relationship Id="rId11" Type="http://schemas.openxmlformats.org/officeDocument/2006/relationships/hyperlink" Target="http://oceana.org/sites/default/files/explore/science/ocean076ocewav_012.jpg" TargetMode="External"/><Relationship Id="rId5" Type="http://schemas.openxmlformats.org/officeDocument/2006/relationships/hyperlink" Target="http://hntvzx360c.info/wp-content/uploads/2013/06/Solar-Power.jpg" TargetMode="External"/><Relationship Id="rId15" Type="http://schemas.openxmlformats.org/officeDocument/2006/relationships/hyperlink" Target="http://www.green-the-world.net/images/renewable-energy-sources.jpg" TargetMode="External"/><Relationship Id="rId10" Type="http://schemas.openxmlformats.org/officeDocument/2006/relationships/hyperlink" Target="http://2.bp.blogspot.com/-h_tVDfGDJMo/T2iQClYp15I/AAAAAAAAGbE/lHM48smW2u8/s1600/waves.jpg" TargetMode="External"/><Relationship Id="rId4" Type="http://schemas.openxmlformats.org/officeDocument/2006/relationships/hyperlink" Target="http://upload.wikimedia.org/wikipedia/commons/b/bb/Alternative_Energies.jpg" TargetMode="External"/><Relationship Id="rId9" Type="http://schemas.openxmlformats.org/officeDocument/2006/relationships/hyperlink" Target="http://automobilein.com/ocean-wave-wallpaper/" TargetMode="External"/><Relationship Id="rId14" Type="http://schemas.openxmlformats.org/officeDocument/2006/relationships/hyperlink" Target="http://i.telegraph.co.uk/multimedia/archive/02007/wind_2007865b.jpg" TargetMode="External"/></Relationships>
</file>

<file path=ppt/slides/_rels/slide34.xml.rels><?xml version="1.0" encoding="UTF-8" standalone="yes"?>
<Relationships xmlns="http://schemas.openxmlformats.org/package/2006/relationships"><Relationship Id="rId8" Type="http://schemas.openxmlformats.org/officeDocument/2006/relationships/hyperlink" Target="http://travelwithscott.com/2012/05/04/top-this/" TargetMode="External"/><Relationship Id="rId13" Type="http://schemas.openxmlformats.org/officeDocument/2006/relationships/hyperlink" Target="http://chargeall.com/cellphonebatterychargertips/" TargetMode="External"/><Relationship Id="rId3" Type="http://schemas.openxmlformats.org/officeDocument/2006/relationships/hyperlink" Target="http://en.wikipedia.org/wiki/Stockholm" TargetMode="External"/><Relationship Id="rId7" Type="http://schemas.openxmlformats.org/officeDocument/2006/relationships/hyperlink" Target="http://www.tripadvisor.com/Tourism-g189852-Stockholm-Vacations.html" TargetMode="External"/><Relationship Id="rId12" Type="http://schemas.openxmlformats.org/officeDocument/2006/relationships/hyperlink" Target="http://www.takepart.com/article/2013/01/17/your-own-body-heat-our-next-renewable-energy-source" TargetMode="External"/><Relationship Id="rId2" Type="http://schemas.openxmlformats.org/officeDocument/2006/relationships/image" Target="../media/image37.wmf"/><Relationship Id="rId16" Type="http://schemas.openxmlformats.org/officeDocument/2006/relationships/hyperlink" Target="http://www.cruisingfromstockholm.com/" TargetMode="External"/><Relationship Id="rId1" Type="http://schemas.openxmlformats.org/officeDocument/2006/relationships/slideLayout" Target="../slideLayouts/slideLayout2.xml"/><Relationship Id="rId6" Type="http://schemas.openxmlformats.org/officeDocument/2006/relationships/hyperlink" Target="http://www.timeout.com/stockholm/" TargetMode="External"/><Relationship Id="rId11" Type="http://schemas.openxmlformats.org/officeDocument/2006/relationships/hyperlink" Target="http://www.lbl.gov/LBL-PID/Berkeley-Lab-history.html" TargetMode="External"/><Relationship Id="rId5" Type="http://schemas.openxmlformats.org/officeDocument/2006/relationships/hyperlink" Target="http://www.xtended.se/?attachment_id=303" TargetMode="External"/><Relationship Id="rId15" Type="http://schemas.openxmlformats.org/officeDocument/2006/relationships/hyperlink" Target="http://en.wikipedia.org/wiki/London_Centre_for_Nanotechnology" TargetMode="External"/><Relationship Id="rId10" Type="http://schemas.openxmlformats.org/officeDocument/2006/relationships/hyperlink" Target="http://thecityfix.com/blog/crowdsourcing-energy-in-public-spaces/" TargetMode="External"/><Relationship Id="rId4" Type="http://schemas.openxmlformats.org/officeDocument/2006/relationships/hyperlink" Target="http://www.alternative-energy-news.info/technology/inventions/" TargetMode="External"/><Relationship Id="rId9" Type="http://schemas.openxmlformats.org/officeDocument/2006/relationships/hyperlink" Target="http://en.hdyo.org/tee/questions" TargetMode="External"/><Relationship Id="rId14" Type="http://schemas.openxmlformats.org/officeDocument/2006/relationships/hyperlink" Target="http://www.visitlondon.com/" TargetMode="External"/></Relationships>
</file>

<file path=ppt/slides/_rels/slide35.xml.rels><?xml version="1.0" encoding="UTF-8" standalone="yes"?>
<Relationships xmlns="http://schemas.openxmlformats.org/package/2006/relationships"><Relationship Id="rId2" Type="http://schemas.openxmlformats.org/officeDocument/2006/relationships/image" Target="../media/image38.w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0000" r="-10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8200" y="0"/>
            <a:ext cx="7772400" cy="1470025"/>
          </a:xfrm>
        </p:spPr>
        <p:txBody>
          <a:bodyPr/>
          <a:lstStyle/>
          <a:p>
            <a:r>
              <a:rPr lang="ro-RO" dirty="0" smtClean="0">
                <a:solidFill>
                  <a:schemeClr val="bg1"/>
                </a:solidFill>
                <a:latin typeface="Arial Black" panose="020B0A04020102020204" pitchFamily="34" charset="0"/>
              </a:rPr>
              <a:t>Green </a:t>
            </a:r>
            <a:r>
              <a:rPr lang="ro-RO" dirty="0" err="1" smtClean="0">
                <a:solidFill>
                  <a:schemeClr val="bg1"/>
                </a:solidFill>
                <a:latin typeface="Arial Black" panose="020B0A04020102020204" pitchFamily="34" charset="0"/>
              </a:rPr>
              <a:t>energy</a:t>
            </a:r>
            <a:endParaRPr lang="ro-RO" dirty="0">
              <a:solidFill>
                <a:schemeClr val="bg1"/>
              </a:solidFill>
              <a:latin typeface="Arial Black" panose="020B0A04020102020204" pitchFamily="34" charset="0"/>
            </a:endParaRPr>
          </a:p>
        </p:txBody>
      </p:sp>
      <p:sp>
        <p:nvSpPr>
          <p:cNvPr id="6" name="Rectangle 5"/>
          <p:cNvSpPr/>
          <p:nvPr/>
        </p:nvSpPr>
        <p:spPr>
          <a:xfrm>
            <a:off x="4572000" y="2703016"/>
            <a:ext cx="4572000" cy="4154984"/>
          </a:xfrm>
          <a:prstGeom prst="rect">
            <a:avLst/>
          </a:prstGeom>
        </p:spPr>
        <p:txBody>
          <a:bodyPr>
            <a:spAutoFit/>
          </a:bodyPr>
          <a:lstStyle/>
          <a:p>
            <a:pPr algn="r"/>
            <a:r>
              <a:rPr lang="en-US" sz="2400" b="1" i="1" dirty="0" smtClean="0">
                <a:solidFill>
                  <a:schemeClr val="bg1"/>
                </a:solidFill>
              </a:rPr>
              <a:t>A project made by :</a:t>
            </a:r>
          </a:p>
          <a:p>
            <a:pPr algn="r"/>
            <a:r>
              <a:rPr lang="ro-RO" sz="2400" b="1" i="1" dirty="0" smtClean="0">
                <a:solidFill>
                  <a:schemeClr val="bg1"/>
                </a:solidFill>
              </a:rPr>
              <a:t>Chiş Raluca</a:t>
            </a:r>
          </a:p>
          <a:p>
            <a:pPr algn="r"/>
            <a:r>
              <a:rPr lang="ro-RO" sz="2400" b="1" i="1" dirty="0" err="1" smtClean="0">
                <a:solidFill>
                  <a:schemeClr val="bg1"/>
                </a:solidFill>
              </a:rPr>
              <a:t>Fîciu</a:t>
            </a:r>
            <a:r>
              <a:rPr lang="ro-RO" sz="2400" b="1" i="1" dirty="0" smtClean="0">
                <a:solidFill>
                  <a:schemeClr val="bg1"/>
                </a:solidFill>
              </a:rPr>
              <a:t> Alexandra</a:t>
            </a:r>
          </a:p>
          <a:p>
            <a:pPr algn="r"/>
            <a:r>
              <a:rPr lang="en-US" sz="2400" b="1" i="1" dirty="0" err="1">
                <a:solidFill>
                  <a:schemeClr val="bg1"/>
                </a:solidFill>
              </a:rPr>
              <a:t>Achinca</a:t>
            </a:r>
            <a:r>
              <a:rPr lang="en-US" sz="2400" b="1" i="1" dirty="0">
                <a:solidFill>
                  <a:schemeClr val="bg1"/>
                </a:solidFill>
              </a:rPr>
              <a:t> M</a:t>
            </a:r>
            <a:r>
              <a:rPr lang="ro-RO" sz="2400" b="1" i="1" dirty="0" err="1">
                <a:solidFill>
                  <a:schemeClr val="bg1"/>
                </a:solidFill>
              </a:rPr>
              <a:t>ălina</a:t>
            </a:r>
            <a:endParaRPr lang="ro-RO" sz="2400" b="1" i="1" dirty="0" smtClean="0">
              <a:solidFill>
                <a:schemeClr val="bg1"/>
              </a:solidFill>
            </a:endParaRPr>
          </a:p>
          <a:p>
            <a:pPr algn="r"/>
            <a:endParaRPr lang="ro-RO" sz="2400" b="1" i="1" dirty="0" smtClean="0">
              <a:solidFill>
                <a:schemeClr val="bg1"/>
              </a:solidFill>
            </a:endParaRPr>
          </a:p>
          <a:p>
            <a:pPr algn="r"/>
            <a:r>
              <a:rPr lang="ro-RO" sz="2400" b="1" i="1" dirty="0" smtClean="0">
                <a:solidFill>
                  <a:schemeClr val="bg1"/>
                </a:solidFill>
              </a:rPr>
              <a:t>Coordinating  teachers</a:t>
            </a:r>
            <a:r>
              <a:rPr lang="en-US" sz="2400" b="1" i="1" dirty="0" smtClean="0">
                <a:solidFill>
                  <a:schemeClr val="bg1"/>
                </a:solidFill>
              </a:rPr>
              <a:t> :</a:t>
            </a:r>
            <a:endParaRPr lang="ro-RO" sz="2400" b="1" i="1" dirty="0" smtClean="0">
              <a:solidFill>
                <a:schemeClr val="bg1"/>
              </a:solidFill>
            </a:endParaRPr>
          </a:p>
          <a:p>
            <a:pPr algn="r"/>
            <a:r>
              <a:rPr lang="ro-RO" sz="2400" b="1" i="1" dirty="0" smtClean="0">
                <a:solidFill>
                  <a:schemeClr val="bg1"/>
                </a:solidFill>
              </a:rPr>
              <a:t>Niculescu Elisabeta</a:t>
            </a:r>
            <a:endParaRPr lang="en-US" sz="2400" b="1" i="1" dirty="0" smtClean="0">
              <a:solidFill>
                <a:schemeClr val="bg1"/>
              </a:solidFill>
            </a:endParaRPr>
          </a:p>
          <a:p>
            <a:pPr algn="r"/>
            <a:r>
              <a:rPr lang="ro-RO" sz="2400" b="1" i="1" dirty="0" smtClean="0">
                <a:solidFill>
                  <a:schemeClr val="bg1"/>
                </a:solidFill>
              </a:rPr>
              <a:t>Manicea Iulia</a:t>
            </a:r>
          </a:p>
          <a:p>
            <a:pPr algn="r"/>
            <a:r>
              <a:rPr lang="ro-RO" sz="2400" b="1" i="1" dirty="0" smtClean="0">
                <a:solidFill>
                  <a:schemeClr val="bg1"/>
                </a:solidFill>
              </a:rPr>
              <a:t> </a:t>
            </a:r>
            <a:endParaRPr lang="en-US" sz="2400" b="1" i="1" dirty="0" smtClean="0">
              <a:solidFill>
                <a:schemeClr val="bg1"/>
              </a:solidFill>
            </a:endParaRPr>
          </a:p>
          <a:p>
            <a:pPr algn="r"/>
            <a:r>
              <a:rPr lang="en-US" sz="2400" b="1" i="1" dirty="0" smtClean="0">
                <a:solidFill>
                  <a:schemeClr val="bg1"/>
                </a:solidFill>
              </a:rPr>
              <a:t>“</a:t>
            </a:r>
            <a:r>
              <a:rPr lang="en-US" sz="2400" b="1" i="1" dirty="0" smtClean="0">
                <a:solidFill>
                  <a:schemeClr val="bg1"/>
                </a:solidFill>
              </a:rPr>
              <a:t>Tudor </a:t>
            </a:r>
            <a:r>
              <a:rPr lang="en-US" sz="2400" b="1" i="1" dirty="0" err="1" smtClean="0">
                <a:solidFill>
                  <a:schemeClr val="bg1"/>
                </a:solidFill>
              </a:rPr>
              <a:t>Vianu</a:t>
            </a:r>
            <a:r>
              <a:rPr lang="en-US" sz="2400" b="1" i="1" dirty="0" smtClean="0">
                <a:solidFill>
                  <a:schemeClr val="bg1"/>
                </a:solidFill>
              </a:rPr>
              <a:t>” </a:t>
            </a:r>
            <a:r>
              <a:rPr lang="ro-RO" sz="2400" b="1" i="1" dirty="0" smtClean="0">
                <a:solidFill>
                  <a:schemeClr val="bg1"/>
                </a:solidFill>
              </a:rPr>
              <a:t>National </a:t>
            </a:r>
            <a:r>
              <a:rPr lang="en-US" sz="2400" b="1" i="1" dirty="0" smtClean="0">
                <a:solidFill>
                  <a:schemeClr val="bg1"/>
                </a:solidFill>
              </a:rPr>
              <a:t>High school </a:t>
            </a:r>
            <a:r>
              <a:rPr lang="ro-RO" sz="2400" b="1" i="1" dirty="0" smtClean="0">
                <a:solidFill>
                  <a:schemeClr val="bg1"/>
                </a:solidFill>
              </a:rPr>
              <a:t>of </a:t>
            </a:r>
            <a:r>
              <a:rPr lang="ro-RO" sz="2400" b="1" i="1" dirty="0" smtClean="0">
                <a:solidFill>
                  <a:schemeClr val="bg1"/>
                </a:solidFill>
              </a:rPr>
              <a:t>Computer Science </a:t>
            </a:r>
            <a:endParaRPr lang="en-US" sz="2400" b="1" i="1" dirty="0">
              <a:solidFill>
                <a:schemeClr val="bg1"/>
              </a:solidFill>
            </a:endParaRPr>
          </a:p>
        </p:txBody>
      </p:sp>
    </p:spTree>
    <p:extLst>
      <p:ext uri="{BB962C8B-B14F-4D97-AF65-F5344CB8AC3E}">
        <p14:creationId xmlns:p14="http://schemas.microsoft.com/office/powerpoint/2010/main" xmlns="" val="174565185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3">
              <a:shade val="50000"/>
            </a:schemeClr>
          </a:lnRef>
          <a:fillRef idx="1">
            <a:schemeClr val="accent3"/>
          </a:fillRef>
          <a:effectRef idx="0">
            <a:schemeClr val="accent3"/>
          </a:effectRef>
          <a:fontRef idx="minor">
            <a:schemeClr val="lt1"/>
          </a:fontRef>
        </p:style>
        <p:txBody>
          <a:bodyPr/>
          <a:lstStyle/>
          <a:p>
            <a:r>
              <a:rPr lang="en-US" dirty="0" smtClean="0">
                <a:solidFill>
                  <a:srgbClr val="00B050"/>
                </a:solidFill>
                <a:latin typeface="Aharoni" panose="02010803020104030203" pitchFamily="2" charset="-79"/>
                <a:cs typeface="Aharoni" panose="02010803020104030203" pitchFamily="2" charset="-79"/>
              </a:rPr>
              <a:t>Hydrogen cells</a:t>
            </a:r>
            <a:endParaRPr lang="en-US" dirty="0">
              <a:solidFill>
                <a:srgbClr val="00B050"/>
              </a:solidFill>
              <a:latin typeface="Aharoni" panose="02010803020104030203" pitchFamily="2" charset="-79"/>
              <a:cs typeface="Aharoni" panose="02010803020104030203" pitchFamily="2" charset="-79"/>
            </a:endParaRPr>
          </a:p>
        </p:txBody>
      </p:sp>
      <p:sp>
        <p:nvSpPr>
          <p:cNvPr id="3" name="Content Placeholder 2"/>
          <p:cNvSpPr>
            <a:spLocks noGrp="1"/>
          </p:cNvSpPr>
          <p:nvPr>
            <p:ph idx="1"/>
          </p:nvPr>
        </p:nvSpPr>
        <p:spPr>
          <a:xfrm>
            <a:off x="457200" y="1524000"/>
            <a:ext cx="8305800" cy="5181600"/>
          </a:xfrm>
        </p:spPr>
        <p:style>
          <a:lnRef idx="2">
            <a:schemeClr val="accent3"/>
          </a:lnRef>
          <a:fillRef idx="1">
            <a:schemeClr val="lt1"/>
          </a:fillRef>
          <a:effectRef idx="0">
            <a:schemeClr val="accent3"/>
          </a:effectRef>
          <a:fontRef idx="minor">
            <a:schemeClr val="dk1"/>
          </a:fontRef>
        </p:style>
        <p:txBody>
          <a:bodyPr>
            <a:noAutofit/>
          </a:bodyPr>
          <a:lstStyle/>
          <a:p>
            <a:r>
              <a:rPr lang="en-US" dirty="0" smtClean="0">
                <a:latin typeface="Aharoni" panose="02010803020104030203" pitchFamily="2" charset="-79"/>
                <a:cs typeface="Aharoni" panose="02010803020104030203" pitchFamily="2" charset="-79"/>
              </a:rPr>
              <a:t>There have been produced several cars that rely only on hydrogen cells and guess what: it works, it actually does, despite people’s skepticism. </a:t>
            </a:r>
          </a:p>
          <a:p>
            <a:r>
              <a:rPr lang="en-US" dirty="0" smtClean="0">
                <a:latin typeface="Aharoni" panose="02010803020104030203" pitchFamily="2" charset="-79"/>
                <a:cs typeface="Aharoni" panose="02010803020104030203" pitchFamily="2" charset="-79"/>
              </a:rPr>
              <a:t>More than </a:t>
            </a:r>
            <a:r>
              <a:rPr lang="en-US" dirty="0" smtClean="0">
                <a:solidFill>
                  <a:srgbClr val="FF0000"/>
                </a:solidFill>
                <a:latin typeface="Aharoni" panose="02010803020104030203" pitchFamily="2" charset="-79"/>
                <a:cs typeface="Aharoni" panose="02010803020104030203" pitchFamily="2" charset="-79"/>
              </a:rPr>
              <a:t>500</a:t>
            </a:r>
            <a:r>
              <a:rPr lang="en-US" dirty="0" smtClean="0">
                <a:latin typeface="Aharoni" panose="02010803020104030203" pitchFamily="2" charset="-79"/>
                <a:cs typeface="Aharoni" panose="02010803020104030203" pitchFamily="2" charset="-79"/>
              </a:rPr>
              <a:t> are on the road today. A BMW prototype  attained a top speed of </a:t>
            </a:r>
            <a:r>
              <a:rPr lang="en-US" dirty="0" smtClean="0">
                <a:solidFill>
                  <a:srgbClr val="C00000"/>
                </a:solidFill>
                <a:latin typeface="Aharoni" panose="02010803020104030203" pitchFamily="2" charset="-79"/>
                <a:cs typeface="Aharoni" panose="02010803020104030203" pitchFamily="2" charset="-79"/>
              </a:rPr>
              <a:t>186</a:t>
            </a:r>
            <a:r>
              <a:rPr lang="en-US" dirty="0" smtClean="0">
                <a:solidFill>
                  <a:srgbClr val="FF0000"/>
                </a:solidFill>
                <a:latin typeface="Aharoni" panose="02010803020104030203" pitchFamily="2" charset="-79"/>
                <a:cs typeface="Aharoni" panose="02010803020104030203" pitchFamily="2" charset="-79"/>
              </a:rPr>
              <a:t> miles an hour.</a:t>
            </a:r>
            <a:r>
              <a:rPr lang="en-US" dirty="0" smtClean="0">
                <a:latin typeface="Aharoni" panose="02010803020104030203" pitchFamily="2" charset="-79"/>
                <a:cs typeface="Aharoni" panose="02010803020104030203" pitchFamily="2" charset="-79"/>
              </a:rPr>
              <a:t> Even more exciting, there is a project which has as purpose the production of a car like this that could be stored in a normal garage</a:t>
            </a:r>
            <a:r>
              <a:rPr lang="en-US" i="1" dirty="0" smtClean="0">
                <a:latin typeface="Aharoni" panose="02010803020104030203" pitchFamily="2" charset="-79"/>
                <a:cs typeface="Aharoni" panose="02010803020104030203" pitchFamily="2" charset="-79"/>
              </a:rPr>
              <a:t>.</a:t>
            </a:r>
            <a:endParaRPr lang="en-US" i="1" dirty="0">
              <a:latin typeface="Aharoni" panose="02010803020104030203" pitchFamily="2" charset="-79"/>
              <a:cs typeface="Aharoni" panose="02010803020104030203" pitchFamily="2" charset="-79"/>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5000" b="-5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34421914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39000" b="-39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style>
          <a:lnRef idx="0">
            <a:schemeClr val="accent3"/>
          </a:lnRef>
          <a:fillRef idx="3">
            <a:schemeClr val="accent3"/>
          </a:fillRef>
          <a:effectRef idx="3">
            <a:schemeClr val="accent3"/>
          </a:effectRef>
          <a:fontRef idx="minor">
            <a:schemeClr val="lt1"/>
          </a:fontRef>
        </p:style>
        <p:txBody>
          <a:bodyPr>
            <a:normAutofit/>
          </a:bodyPr>
          <a:lstStyle/>
          <a:p>
            <a:r>
              <a:rPr lang="en-US" sz="4000" dirty="0" smtClean="0"/>
              <a:t>Wind turbines provide energy thanks to the wind which, as it is well known, is an endless source of energy.</a:t>
            </a:r>
          </a:p>
          <a:p>
            <a:r>
              <a:rPr lang="en-US" sz="4000" dirty="0" smtClean="0"/>
              <a:t>The wind will never stop blowing, therefore this is an endless source of energy, as well as a constant one.</a:t>
            </a:r>
            <a:endParaRPr lang="en-US" sz="4000" dirty="0"/>
          </a:p>
        </p:txBody>
      </p:sp>
      <p:sp>
        <p:nvSpPr>
          <p:cNvPr id="2" name="Title 1"/>
          <p:cNvSpPr>
            <a:spLocks noGrp="1"/>
          </p:cNvSpPr>
          <p:nvPr>
            <p:ph type="title"/>
          </p:nvPr>
        </p:nvSpPr>
        <p:spPr>
          <a:xfrm>
            <a:off x="457200" y="304800"/>
            <a:ext cx="8229600" cy="1143000"/>
          </a:xfrm>
        </p:spPr>
        <p:style>
          <a:lnRef idx="0">
            <a:schemeClr val="accent6"/>
          </a:lnRef>
          <a:fillRef idx="3">
            <a:schemeClr val="accent6"/>
          </a:fillRef>
          <a:effectRef idx="3">
            <a:schemeClr val="accent6"/>
          </a:effectRef>
          <a:fontRef idx="minor">
            <a:schemeClr val="lt1"/>
          </a:fontRef>
        </p:style>
        <p:txBody>
          <a:bodyPr>
            <a:noAutofit/>
          </a:bodyPr>
          <a:lstStyle/>
          <a:p>
            <a:r>
              <a:rPr lang="en-US" sz="7200" i="1" dirty="0" smtClean="0">
                <a:latin typeface="Arabic Typesetting" pitchFamily="66" charset="-78"/>
                <a:cs typeface="Arabic Typesetting" pitchFamily="66" charset="-78"/>
              </a:rPr>
              <a:t>Wind power</a:t>
            </a:r>
            <a:endParaRPr lang="en-US" sz="7200" i="1" dirty="0">
              <a:latin typeface="Arabic Typesetting" pitchFamily="66" charset="-78"/>
              <a:cs typeface="Arabic Typesetting" pitchFamily="66" charset="-78"/>
            </a:endParaRPr>
          </a:p>
        </p:txBody>
      </p:sp>
    </p:spTree>
  </p:cSld>
  <p:clrMapOvr>
    <a:masterClrMapping/>
  </p:clrMapOvr>
  <p:transition>
    <p:dissolv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26000"/>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19100" y="381000"/>
            <a:ext cx="8305800" cy="2514600"/>
          </a:xfrm>
        </p:spPr>
        <p:txBody>
          <a:bodyPr>
            <a:noAutofit/>
          </a:bodyPr>
          <a:lstStyle/>
          <a:p>
            <a:r>
              <a:rPr lang="ro-RO" sz="2800" dirty="0"/>
              <a:t>”</a:t>
            </a:r>
            <a:r>
              <a:rPr lang="en-US" sz="2800" dirty="0" smtClean="0"/>
              <a:t>Always </a:t>
            </a:r>
            <a:r>
              <a:rPr lang="en-US" sz="2800" dirty="0"/>
              <a:t>available, naturally renewing and running at an energy-packed 98.6 degrees Fahrenheit, the human body seems a useful green energy option for the future.”</a:t>
            </a:r>
            <a:endParaRPr lang="ro-RO" sz="2800" dirty="0"/>
          </a:p>
        </p:txBody>
      </p:sp>
      <p:sp>
        <p:nvSpPr>
          <p:cNvPr id="4" name="Rectangle 3"/>
          <p:cNvSpPr/>
          <p:nvPr/>
        </p:nvSpPr>
        <p:spPr>
          <a:xfrm>
            <a:off x="4572000" y="5288340"/>
            <a:ext cx="4572000" cy="1569660"/>
          </a:xfrm>
          <a:prstGeom prst="rect">
            <a:avLst/>
          </a:prstGeom>
        </p:spPr>
        <p:txBody>
          <a:bodyPr>
            <a:spAutoFit/>
          </a:bodyPr>
          <a:lstStyle/>
          <a:p>
            <a:pPr lvl="0" algn="r">
              <a:spcBef>
                <a:spcPct val="20000"/>
              </a:spcBef>
            </a:pPr>
            <a:r>
              <a:rPr lang="ro-RO" sz="3200" dirty="0">
                <a:solidFill>
                  <a:prstClr val="black"/>
                </a:solidFill>
              </a:rPr>
              <a:t>Kate </a:t>
            </a:r>
            <a:r>
              <a:rPr lang="ro-RO" sz="3200" dirty="0" err="1">
                <a:solidFill>
                  <a:prstClr val="black"/>
                </a:solidFill>
              </a:rPr>
              <a:t>Freeman</a:t>
            </a:r>
            <a:r>
              <a:rPr lang="ro-RO" sz="3200" dirty="0">
                <a:solidFill>
                  <a:prstClr val="black"/>
                </a:solidFill>
              </a:rPr>
              <a:t>, </a:t>
            </a:r>
            <a:r>
              <a:rPr lang="ro-RO" sz="3200" dirty="0" err="1">
                <a:solidFill>
                  <a:prstClr val="black"/>
                </a:solidFill>
              </a:rPr>
              <a:t>former</a:t>
            </a:r>
            <a:r>
              <a:rPr lang="ro-RO" sz="3200" dirty="0">
                <a:solidFill>
                  <a:prstClr val="black"/>
                </a:solidFill>
              </a:rPr>
              <a:t> </a:t>
            </a:r>
            <a:r>
              <a:rPr lang="ro-RO" sz="3200" dirty="0" err="1">
                <a:solidFill>
                  <a:prstClr val="black"/>
                </a:solidFill>
              </a:rPr>
              <a:t>Mashable</a:t>
            </a:r>
            <a:r>
              <a:rPr lang="ro-RO" sz="3200" dirty="0">
                <a:solidFill>
                  <a:prstClr val="black"/>
                </a:solidFill>
              </a:rPr>
              <a:t> reporter </a:t>
            </a:r>
            <a:r>
              <a:rPr lang="ro-RO" sz="3200" dirty="0" err="1">
                <a:solidFill>
                  <a:prstClr val="black"/>
                </a:solidFill>
              </a:rPr>
              <a:t>based</a:t>
            </a:r>
            <a:r>
              <a:rPr lang="ro-RO" sz="3200" dirty="0">
                <a:solidFill>
                  <a:prstClr val="black"/>
                </a:solidFill>
              </a:rPr>
              <a:t> in San Francisco. </a:t>
            </a:r>
          </a:p>
        </p:txBody>
      </p:sp>
    </p:spTree>
    <p:extLst>
      <p:ext uri="{BB962C8B-B14F-4D97-AF65-F5344CB8AC3E}">
        <p14:creationId xmlns:p14="http://schemas.microsoft.com/office/powerpoint/2010/main" xmlns="" val="226578498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3855" y="3886200"/>
            <a:ext cx="4419600" cy="1676400"/>
          </a:xfrm>
        </p:spPr>
        <p:txBody>
          <a:bodyPr>
            <a:normAutofit fontScale="25000" lnSpcReduction="20000"/>
          </a:bodyPr>
          <a:lstStyle/>
          <a:p>
            <a:pPr marL="0" indent="0" algn="ctr">
              <a:buNone/>
            </a:pPr>
            <a:endParaRPr lang="ro-RO" dirty="0" smtClean="0"/>
          </a:p>
          <a:p>
            <a:pPr marL="0" indent="0" algn="r">
              <a:buNone/>
            </a:pPr>
            <a:r>
              <a:rPr lang="ro-RO" sz="14400" dirty="0" smtClean="0">
                <a:latin typeface="Aharoni" panose="02010803020104030203" pitchFamily="2" charset="-79"/>
                <a:cs typeface="Aharoni" panose="02010803020104030203" pitchFamily="2" charset="-79"/>
              </a:rPr>
              <a:t>                     </a:t>
            </a:r>
            <a:r>
              <a:rPr lang="ro-RO" sz="14400" dirty="0">
                <a:latin typeface="Aharoni" panose="02010803020104030203" pitchFamily="2" charset="-79"/>
                <a:cs typeface="Aharoni" panose="02010803020104030203" pitchFamily="2" charset="-79"/>
              </a:rPr>
              <a:t>N</a:t>
            </a:r>
            <a:r>
              <a:rPr lang="en-US" sz="14400" dirty="0" err="1" smtClean="0">
                <a:latin typeface="Aharoni" panose="02010803020104030203" pitchFamily="2" charset="-79"/>
                <a:cs typeface="Aharoni" panose="02010803020104030203" pitchFamily="2" charset="-79"/>
              </a:rPr>
              <a:t>anotechnology</a:t>
            </a:r>
            <a:r>
              <a:rPr lang="ro-RO" sz="14400" dirty="0" smtClean="0">
                <a:latin typeface="Aharoni" panose="02010803020104030203" pitchFamily="2" charset="-79"/>
                <a:cs typeface="Aharoni" panose="02010803020104030203" pitchFamily="2" charset="-79"/>
              </a:rPr>
              <a:t> ?</a:t>
            </a:r>
            <a:endParaRPr lang="ro-RO" sz="14400" dirty="0">
              <a:latin typeface="Aharoni" panose="02010803020104030203" pitchFamily="2" charset="-79"/>
              <a:cs typeface="Aharoni" panose="02010803020104030203" pitchFamily="2" charset="-79"/>
            </a:endParaRPr>
          </a:p>
        </p:txBody>
      </p:sp>
      <p:sp>
        <p:nvSpPr>
          <p:cNvPr id="2" name="TextBox 1"/>
          <p:cNvSpPr txBox="1"/>
          <p:nvPr/>
        </p:nvSpPr>
        <p:spPr>
          <a:xfrm>
            <a:off x="436418" y="5943600"/>
            <a:ext cx="4191000" cy="646331"/>
          </a:xfrm>
          <a:prstGeom prst="rect">
            <a:avLst/>
          </a:prstGeom>
          <a:noFill/>
        </p:spPr>
        <p:txBody>
          <a:bodyPr wrap="square" rtlCol="0">
            <a:spAutoFit/>
          </a:bodyPr>
          <a:lstStyle/>
          <a:p>
            <a:pPr algn="ctr"/>
            <a:r>
              <a:rPr lang="ro-RO" sz="3600" dirty="0">
                <a:latin typeface="Aharoni" panose="02010803020104030203" pitchFamily="2" charset="-79"/>
                <a:cs typeface="Aharoni" panose="02010803020104030203" pitchFamily="2" charset="-79"/>
              </a:rPr>
              <a:t>T</a:t>
            </a:r>
            <a:r>
              <a:rPr lang="en-US" sz="3600" dirty="0" err="1" smtClean="0">
                <a:latin typeface="Aharoni" panose="02010803020104030203" pitchFamily="2" charset="-79"/>
                <a:cs typeface="Aharoni" panose="02010803020104030203" pitchFamily="2" charset="-79"/>
              </a:rPr>
              <a:t>hermodynamics</a:t>
            </a:r>
            <a:r>
              <a:rPr lang="ro-RO" sz="3600" dirty="0">
                <a:latin typeface="Aharoni" panose="02010803020104030203" pitchFamily="2" charset="-79"/>
                <a:cs typeface="Aharoni" panose="02010803020104030203" pitchFamily="2" charset="-79"/>
              </a:rPr>
              <a:t> </a:t>
            </a:r>
            <a:r>
              <a:rPr lang="ro-RO" sz="3600" dirty="0" smtClean="0">
                <a:latin typeface="Aharoni" panose="02010803020104030203" pitchFamily="2" charset="-79"/>
                <a:cs typeface="Aharoni" panose="02010803020104030203" pitchFamily="2" charset="-79"/>
              </a:rPr>
              <a:t>?</a:t>
            </a:r>
            <a:endParaRPr lang="ro-RO" sz="3600" dirty="0">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xmlns="" val="157306164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000" r="-1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4991349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8000" r="-9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49035919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30000"/>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590800"/>
            <a:ext cx="8001000" cy="1524000"/>
          </a:xfrm>
        </p:spPr>
        <p:txBody>
          <a:bodyPr>
            <a:normAutofit/>
          </a:bodyPr>
          <a:lstStyle/>
          <a:p>
            <a:pPr marL="0" indent="0" algn="ctr">
              <a:buNone/>
            </a:pPr>
            <a:r>
              <a:rPr lang="ro-RO" sz="4400" dirty="0" err="1">
                <a:solidFill>
                  <a:srgbClr val="002060"/>
                </a:solidFill>
                <a:latin typeface="Arial Black" panose="020B0A04020102020204" pitchFamily="34" charset="0"/>
              </a:rPr>
              <a:t>Humid</a:t>
            </a:r>
            <a:r>
              <a:rPr lang="ro-RO" sz="4400" dirty="0">
                <a:solidFill>
                  <a:srgbClr val="002060"/>
                </a:solidFill>
                <a:latin typeface="Arial Black" panose="020B0A04020102020204" pitchFamily="34" charset="0"/>
              </a:rPr>
              <a:t> continental climate</a:t>
            </a:r>
          </a:p>
        </p:txBody>
      </p:sp>
    </p:spTree>
    <p:extLst>
      <p:ext uri="{BB962C8B-B14F-4D97-AF65-F5344CB8AC3E}">
        <p14:creationId xmlns:p14="http://schemas.microsoft.com/office/powerpoint/2010/main" xmlns="" val="363770928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43000"/>
            <a:lum/>
          </a:blip>
          <a:srcRect/>
          <a:stretch>
            <a:fillRect l="-12000" r="-1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ro-RO" dirty="0">
                <a:latin typeface="Arial Black" panose="020B0A04020102020204" pitchFamily="34" charset="0"/>
              </a:rPr>
              <a:t>L</a:t>
            </a:r>
            <a:r>
              <a:rPr lang="ro-RO" dirty="0" smtClean="0">
                <a:latin typeface="Arial Black" panose="020B0A04020102020204" pitchFamily="34" charset="0"/>
              </a:rPr>
              <a:t>ocal transport</a:t>
            </a:r>
            <a:br>
              <a:rPr lang="ro-RO" dirty="0" smtClean="0">
                <a:latin typeface="Arial Black" panose="020B0A04020102020204" pitchFamily="34" charset="0"/>
              </a:rPr>
            </a:br>
            <a:r>
              <a:rPr lang="ro-RO" dirty="0" err="1">
                <a:latin typeface="Arial Black" panose="020B0A04020102020204" pitchFamily="34" charset="0"/>
              </a:rPr>
              <a:t>N</a:t>
            </a:r>
            <a:r>
              <a:rPr lang="ro-RO" dirty="0" err="1" smtClean="0">
                <a:latin typeface="Arial Black" panose="020B0A04020102020204" pitchFamily="34" charset="0"/>
              </a:rPr>
              <a:t>oise</a:t>
            </a:r>
            <a:endParaRPr lang="ro-RO" dirty="0">
              <a:latin typeface="Arial Black" panose="020B0A04020102020204" pitchFamily="34" charset="0"/>
            </a:endParaRPr>
          </a:p>
        </p:txBody>
      </p:sp>
    </p:spTree>
    <p:extLst>
      <p:ext uri="{BB962C8B-B14F-4D97-AF65-F5344CB8AC3E}">
        <p14:creationId xmlns:p14="http://schemas.microsoft.com/office/powerpoint/2010/main" xmlns="" val="117882292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6" name="TextBox 5"/>
          <p:cNvSpPr txBox="1"/>
          <p:nvPr/>
        </p:nvSpPr>
        <p:spPr>
          <a:xfrm>
            <a:off x="3733800" y="1981200"/>
            <a:ext cx="5181600" cy="3323987"/>
          </a:xfrm>
          <a:prstGeom prst="rect">
            <a:avLst/>
          </a:prstGeom>
          <a:noFill/>
        </p:spPr>
        <p:txBody>
          <a:bodyPr wrap="square" rtlCol="0">
            <a:spAutoFit/>
          </a:bodyPr>
          <a:lstStyle/>
          <a:p>
            <a:r>
              <a:rPr lang="en-GB" dirty="0"/>
              <a:t> </a:t>
            </a:r>
            <a:endParaRPr lang="en-US" dirty="0"/>
          </a:p>
          <a:p>
            <a:r>
              <a:rPr lang="en-GB" sz="2000" dirty="0" smtClean="0"/>
              <a:t>         </a:t>
            </a:r>
            <a:r>
              <a:rPr lang="en-GB" sz="2400" b="1" dirty="0" smtClean="0">
                <a:solidFill>
                  <a:schemeClr val="bg1">
                    <a:lumMod val="95000"/>
                  </a:schemeClr>
                </a:solidFill>
              </a:rPr>
              <a:t>Fossil </a:t>
            </a:r>
            <a:r>
              <a:rPr lang="en-GB" sz="2400" b="1" dirty="0">
                <a:solidFill>
                  <a:schemeClr val="bg1">
                    <a:lumMod val="95000"/>
                  </a:schemeClr>
                </a:solidFill>
              </a:rPr>
              <a:t>fuels  are a finite resource that take millions of years to develop and will continue to diminish with use. Alternative sources of energy that could replace fossil fuels become a reality and </a:t>
            </a:r>
            <a:r>
              <a:rPr lang="en-GB" sz="2400" b="1" dirty="0" smtClean="0">
                <a:solidFill>
                  <a:schemeClr val="bg1">
                    <a:lumMod val="95000"/>
                  </a:schemeClr>
                </a:solidFill>
              </a:rPr>
              <a:t>,more importantly, </a:t>
            </a:r>
            <a:r>
              <a:rPr lang="en-GB" sz="2400" b="1" dirty="0">
                <a:solidFill>
                  <a:schemeClr val="bg1">
                    <a:lumMod val="95000"/>
                  </a:schemeClr>
                </a:solidFill>
              </a:rPr>
              <a:t>a necessity.</a:t>
            </a:r>
            <a:endParaRPr lang="en-US" sz="2400" b="1" dirty="0">
              <a:solidFill>
                <a:schemeClr val="bg1">
                  <a:lumMod val="95000"/>
                </a:schemeClr>
              </a:solidFill>
            </a:endParaRPr>
          </a:p>
          <a:p>
            <a:endParaRPr lang="en-US" sz="20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42000"/>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0"/>
            <a:ext cx="8153400" cy="1523999"/>
          </a:xfrm>
        </p:spPr>
        <p:txBody>
          <a:bodyPr>
            <a:normAutofit fontScale="25000" lnSpcReduction="20000"/>
          </a:bodyPr>
          <a:lstStyle/>
          <a:p>
            <a:pPr marL="0" indent="0" algn="ctr">
              <a:buNone/>
            </a:pPr>
            <a:endParaRPr lang="ro-RO" dirty="0" smtClean="0">
              <a:latin typeface="Arial Black" panose="020B0A04020102020204" pitchFamily="34" charset="0"/>
            </a:endParaRPr>
          </a:p>
          <a:p>
            <a:pPr marL="0" indent="0" algn="ctr">
              <a:buNone/>
            </a:pPr>
            <a:endParaRPr lang="ro-RO" dirty="0">
              <a:latin typeface="Arial Black" panose="020B0A04020102020204" pitchFamily="34" charset="0"/>
            </a:endParaRPr>
          </a:p>
          <a:p>
            <a:pPr marL="0" indent="0" algn="ctr">
              <a:buNone/>
            </a:pPr>
            <a:r>
              <a:rPr lang="ro-RO" sz="12800" dirty="0" err="1" smtClean="0">
                <a:latin typeface="Arial Black" panose="020B0A04020102020204" pitchFamily="34" charset="0"/>
              </a:rPr>
              <a:t>Water</a:t>
            </a:r>
            <a:r>
              <a:rPr lang="ro-RO" sz="12800" dirty="0" smtClean="0">
                <a:latin typeface="Arial Black" panose="020B0A04020102020204" pitchFamily="34" charset="0"/>
              </a:rPr>
              <a:t> </a:t>
            </a:r>
            <a:r>
              <a:rPr lang="ro-RO" sz="12800" dirty="0" err="1" smtClean="0">
                <a:latin typeface="Arial Black" panose="020B0A04020102020204" pitchFamily="34" charset="0"/>
              </a:rPr>
              <a:t>consumption</a:t>
            </a:r>
            <a:endParaRPr lang="ro-RO" sz="12800" dirty="0" smtClean="0">
              <a:latin typeface="Arial Black" panose="020B0A04020102020204" pitchFamily="34" charset="0"/>
            </a:endParaRPr>
          </a:p>
          <a:p>
            <a:pPr marL="0" indent="0" algn="ctr">
              <a:buNone/>
            </a:pPr>
            <a:r>
              <a:rPr lang="ro-RO" sz="12800" dirty="0" err="1">
                <a:latin typeface="Arial Black" panose="020B0A04020102020204" pitchFamily="34" charset="0"/>
              </a:rPr>
              <a:t>S</a:t>
            </a:r>
            <a:r>
              <a:rPr lang="ro-RO" sz="12800" dirty="0" err="1" smtClean="0">
                <a:latin typeface="Arial Black" panose="020B0A04020102020204" pitchFamily="34" charset="0"/>
              </a:rPr>
              <a:t>ustainable</a:t>
            </a:r>
            <a:r>
              <a:rPr lang="ro-RO" sz="12800" dirty="0" smtClean="0">
                <a:latin typeface="Arial Black" panose="020B0A04020102020204" pitchFamily="34" charset="0"/>
              </a:rPr>
              <a:t> </a:t>
            </a:r>
            <a:r>
              <a:rPr lang="ro-RO" sz="12800" dirty="0" err="1">
                <a:latin typeface="Arial Black" panose="020B0A04020102020204" pitchFamily="34" charset="0"/>
              </a:rPr>
              <a:t>utilization</a:t>
            </a:r>
            <a:r>
              <a:rPr lang="ro-RO" sz="12800" dirty="0">
                <a:latin typeface="Arial Black" panose="020B0A04020102020204" pitchFamily="34" charset="0"/>
              </a:rPr>
              <a:t> of land</a:t>
            </a:r>
          </a:p>
          <a:p>
            <a:pPr marL="0" indent="0" algn="ctr">
              <a:buNone/>
            </a:pPr>
            <a:r>
              <a:rPr lang="ro-RO" sz="12800" dirty="0" err="1" smtClean="0">
                <a:latin typeface="Arial Black" panose="020B0A04020102020204" pitchFamily="34" charset="0"/>
              </a:rPr>
              <a:t>Biodiversity</a:t>
            </a:r>
            <a:endParaRPr lang="ro-RO" sz="12800" dirty="0">
              <a:latin typeface="Arial Black" panose="020B0A04020102020204" pitchFamily="34" charset="0"/>
            </a:endParaRPr>
          </a:p>
        </p:txBody>
      </p:sp>
    </p:spTree>
    <p:extLst>
      <p:ext uri="{BB962C8B-B14F-4D97-AF65-F5344CB8AC3E}">
        <p14:creationId xmlns:p14="http://schemas.microsoft.com/office/powerpoint/2010/main" xmlns="" val="344519442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90000"/>
            <a:lum/>
          </a:blip>
          <a:srcRect/>
          <a:tile tx="0" ty="0" sx="100000" sy="100000" flip="none" algn="tl"/>
        </a:blipFill>
        <a:effectLst/>
      </p:bgPr>
    </p:bg>
    <p:spTree>
      <p:nvGrpSpPr>
        <p:cNvPr id="1" name=""/>
        <p:cNvGrpSpPr/>
        <p:nvPr/>
      </p:nvGrpSpPr>
      <p:grpSpPr>
        <a:xfrm>
          <a:off x="0" y="0"/>
          <a:ext cx="0" cy="0"/>
          <a:chOff x="0" y="0"/>
          <a:chExt cx="0" cy="0"/>
        </a:xfrm>
      </p:grpSpPr>
      <p:sp>
        <p:nvSpPr>
          <p:cNvPr id="6" name="Rectangle 5"/>
          <p:cNvSpPr/>
          <p:nvPr/>
        </p:nvSpPr>
        <p:spPr>
          <a:xfrm>
            <a:off x="0" y="2362200"/>
            <a:ext cx="9144000" cy="449580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ro-RO"/>
          </a:p>
        </p:txBody>
      </p:sp>
      <p:sp>
        <p:nvSpPr>
          <p:cNvPr id="7" name="TextBox 6"/>
          <p:cNvSpPr txBox="1"/>
          <p:nvPr/>
        </p:nvSpPr>
        <p:spPr>
          <a:xfrm>
            <a:off x="990600" y="3962400"/>
            <a:ext cx="7162800" cy="880241"/>
          </a:xfrm>
          <a:prstGeom prst="rect">
            <a:avLst/>
          </a:prstGeom>
          <a:noFill/>
        </p:spPr>
        <p:txBody>
          <a:bodyPr wrap="square" rtlCol="0">
            <a:spAutoFit/>
          </a:bodyPr>
          <a:lstStyle/>
          <a:p>
            <a:pPr algn="ctr">
              <a:lnSpc>
                <a:spcPct val="80000"/>
              </a:lnSpc>
              <a:spcBef>
                <a:spcPct val="20000"/>
              </a:spcBef>
            </a:pPr>
            <a:r>
              <a:rPr lang="ro-RO" sz="3200" dirty="0">
                <a:latin typeface="Arial Black" panose="020B0A04020102020204" pitchFamily="34" charset="0"/>
              </a:rPr>
              <a:t>T</a:t>
            </a:r>
            <a:r>
              <a:rPr lang="ro-RO" sz="3200" dirty="0" smtClean="0">
                <a:latin typeface="Arial Black" panose="020B0A04020102020204" pitchFamily="34" charset="0"/>
              </a:rPr>
              <a:t>he </a:t>
            </a:r>
            <a:r>
              <a:rPr lang="ro-RO" sz="3200" dirty="0" err="1">
                <a:latin typeface="Arial Black" panose="020B0A04020102020204" pitchFamily="34" charset="0"/>
              </a:rPr>
              <a:t>Europe’s</a:t>
            </a:r>
            <a:r>
              <a:rPr lang="ro-RO" sz="3200" dirty="0">
                <a:latin typeface="Arial Black" panose="020B0A04020102020204" pitchFamily="34" charset="0"/>
              </a:rPr>
              <a:t> </a:t>
            </a:r>
            <a:r>
              <a:rPr lang="ro-RO" sz="3200" dirty="0" err="1">
                <a:latin typeface="Arial Black" panose="020B0A04020102020204" pitchFamily="34" charset="0"/>
              </a:rPr>
              <a:t>first</a:t>
            </a:r>
            <a:r>
              <a:rPr lang="ro-RO" sz="3200" dirty="0">
                <a:latin typeface="Arial Black" panose="020B0A04020102020204" pitchFamily="34" charset="0"/>
              </a:rPr>
              <a:t> "</a:t>
            </a:r>
            <a:r>
              <a:rPr lang="ro-RO" sz="3200" dirty="0" err="1">
                <a:latin typeface="Arial Black" panose="020B0A04020102020204" pitchFamily="34" charset="0"/>
              </a:rPr>
              <a:t>green</a:t>
            </a:r>
            <a:r>
              <a:rPr lang="ro-RO" sz="3200" dirty="0">
                <a:latin typeface="Arial Black" panose="020B0A04020102020204" pitchFamily="34" charset="0"/>
              </a:rPr>
              <a:t> capital"</a:t>
            </a:r>
          </a:p>
        </p:txBody>
      </p:sp>
    </p:spTree>
    <p:extLst>
      <p:ext uri="{BB962C8B-B14F-4D97-AF65-F5344CB8AC3E}">
        <p14:creationId xmlns:p14="http://schemas.microsoft.com/office/powerpoint/2010/main" xmlns="" val="265273056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2000" b="-2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38434801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66763677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27000" r="-27000"/>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431636" y="152400"/>
            <a:ext cx="6350000" cy="3810000"/>
          </a:xfrm>
          <a:prstGeom prst="rect">
            <a:avLst/>
          </a:prstGeom>
        </p:spPr>
      </p:pic>
    </p:spTree>
    <p:extLst>
      <p:ext uri="{BB962C8B-B14F-4D97-AF65-F5344CB8AC3E}">
        <p14:creationId xmlns:p14="http://schemas.microsoft.com/office/powerpoint/2010/main" xmlns="" val="205621110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45000"/>
            <a:lum/>
          </a:blip>
          <a:srcRect/>
          <a:stretch>
            <a:fillRect l="-1000" r="-1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42109" y="76200"/>
            <a:ext cx="8229600" cy="4525963"/>
          </a:xfrm>
        </p:spPr>
        <p:txBody>
          <a:bodyPr>
            <a:noAutofit/>
          </a:bodyPr>
          <a:lstStyle/>
          <a:p>
            <a:pPr algn="ctr">
              <a:lnSpc>
                <a:spcPct val="150000"/>
              </a:lnSpc>
            </a:pPr>
            <a:r>
              <a:rPr lang="en-GB" sz="2800" dirty="0">
                <a:latin typeface="Arial Black" panose="020B0A04020102020204" pitchFamily="34" charset="0"/>
              </a:rPr>
              <a:t>“Heat exchangers in the Central Station's ventilation system convert the excess body heat into hot water. That is then pumped to the heating system in the nearby building to keep it warm. In practice, the system lowers the energy costs of the building by 25%”, says a BBC article. </a:t>
            </a:r>
            <a:endParaRPr lang="ro-RO" sz="2800" dirty="0">
              <a:latin typeface="Arial Black" panose="020B0A04020102020204" pitchFamily="34" charset="0"/>
            </a:endParaRPr>
          </a:p>
          <a:p>
            <a:pPr algn="ctr"/>
            <a:endParaRPr lang="ro-RO" sz="2800" dirty="0">
              <a:latin typeface="Arial Black" panose="020B0A04020102020204" pitchFamily="34" charset="0"/>
            </a:endParaRPr>
          </a:p>
        </p:txBody>
      </p:sp>
    </p:spTree>
    <p:extLst>
      <p:ext uri="{BB962C8B-B14F-4D97-AF65-F5344CB8AC3E}">
        <p14:creationId xmlns:p14="http://schemas.microsoft.com/office/powerpoint/2010/main" xmlns="" val="91198193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50000"/>
            <a:lum/>
          </a:blip>
          <a:srcRect/>
          <a:stretch>
            <a:fillRect l="-6000" r="-6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2667000"/>
            <a:ext cx="8229600" cy="1905000"/>
          </a:xfrm>
        </p:spPr>
        <p:txBody>
          <a:bodyPr/>
          <a:lstStyle/>
          <a:p>
            <a:pPr marL="0" indent="0" algn="ctr">
              <a:buNone/>
            </a:pPr>
            <a:r>
              <a:rPr lang="en-GB" b="1" dirty="0">
                <a:latin typeface="Arial Black" panose="020B0A04020102020204" pitchFamily="34" charset="0"/>
              </a:rPr>
              <a:t>Let’s turn one's clothing and accessories into a personal powerhouse.</a:t>
            </a:r>
            <a:endParaRPr lang="ro-RO" b="1" dirty="0">
              <a:latin typeface="Arial Black" panose="020B0A04020102020204" pitchFamily="34" charset="0"/>
            </a:endParaRPr>
          </a:p>
          <a:p>
            <a:pPr algn="ctr"/>
            <a:endParaRPr lang="ro-RO" b="1" dirty="0">
              <a:latin typeface="Arial Black" panose="020B0A04020102020204" pitchFamily="34" charset="0"/>
            </a:endParaRPr>
          </a:p>
        </p:txBody>
      </p:sp>
    </p:spTree>
    <p:extLst>
      <p:ext uri="{BB962C8B-B14F-4D97-AF65-F5344CB8AC3E}">
        <p14:creationId xmlns:p14="http://schemas.microsoft.com/office/powerpoint/2010/main" xmlns="" val="304167507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58000"/>
            <a:lum/>
          </a:blip>
          <a:srcRect/>
          <a:stretch>
            <a:fillRect l="-13000" r="-13000"/>
          </a:stretch>
        </a:blipFill>
        <a:effectLst/>
      </p:bgPr>
    </p:bg>
    <p:spTree>
      <p:nvGrpSpPr>
        <p:cNvPr id="1" name=""/>
        <p:cNvGrpSpPr/>
        <p:nvPr/>
      </p:nvGrpSpPr>
      <p:grpSpPr>
        <a:xfrm>
          <a:off x="0" y="0"/>
          <a:ext cx="0" cy="0"/>
          <a:chOff x="0" y="0"/>
          <a:chExt cx="0" cy="0"/>
        </a:xfrm>
      </p:grpSpPr>
      <p:sp>
        <p:nvSpPr>
          <p:cNvPr id="5" name="TextBox 4"/>
          <p:cNvSpPr txBox="1"/>
          <p:nvPr/>
        </p:nvSpPr>
        <p:spPr>
          <a:xfrm>
            <a:off x="190500" y="304800"/>
            <a:ext cx="8763000" cy="1846659"/>
          </a:xfrm>
          <a:prstGeom prst="rect">
            <a:avLst/>
          </a:prstGeom>
          <a:noFill/>
        </p:spPr>
        <p:txBody>
          <a:bodyPr wrap="square" rtlCol="0">
            <a:spAutoFit/>
          </a:bodyPr>
          <a:lstStyle/>
          <a:p>
            <a:r>
              <a:rPr lang="en-US" sz="3200" b="1" dirty="0">
                <a:latin typeface="Arial Black" panose="020B0A04020102020204" pitchFamily="34" charset="0"/>
              </a:rPr>
              <a:t>The researchers at the U.S. Department of Energy’s Lawrence Berkeley National Laboratory</a:t>
            </a:r>
            <a:endParaRPr lang="ro-RO" sz="3200" b="1" dirty="0">
              <a:latin typeface="Arial Black" panose="020B0A04020102020204" pitchFamily="34" charset="0"/>
            </a:endParaRPr>
          </a:p>
          <a:p>
            <a:endParaRPr lang="ro-RO" dirty="0"/>
          </a:p>
        </p:txBody>
      </p:sp>
    </p:spTree>
    <p:extLst>
      <p:ext uri="{BB962C8B-B14F-4D97-AF65-F5344CB8AC3E}">
        <p14:creationId xmlns:p14="http://schemas.microsoft.com/office/powerpoint/2010/main" xmlns="" val="345918503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78000"/>
            <a:lum/>
          </a:blip>
          <a:srcRect/>
          <a:stretch>
            <a:fillRect l="1000" t="1000" r="1000" b="1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0"/>
            <a:ext cx="8305800" cy="2163763"/>
          </a:xfrm>
        </p:spPr>
        <p:txBody>
          <a:bodyPr>
            <a:normAutofit/>
          </a:bodyPr>
          <a:lstStyle/>
          <a:p>
            <a:pPr marL="0" indent="0" algn="ctr">
              <a:buNone/>
            </a:pPr>
            <a:r>
              <a:rPr lang="ro-RO" dirty="0" smtClean="0">
                <a:solidFill>
                  <a:schemeClr val="bg1"/>
                </a:solidFill>
                <a:latin typeface="Arial Black" panose="020B0A04020102020204" pitchFamily="34" charset="0"/>
              </a:rPr>
              <a:t> </a:t>
            </a:r>
            <a:r>
              <a:rPr lang="en-GB" dirty="0" smtClean="0">
                <a:solidFill>
                  <a:schemeClr val="bg1"/>
                </a:solidFill>
                <a:latin typeface="Arial Black" panose="020B0A04020102020204" pitchFamily="34" charset="0"/>
              </a:rPr>
              <a:t>created </a:t>
            </a:r>
            <a:r>
              <a:rPr lang="en-GB" dirty="0">
                <a:solidFill>
                  <a:schemeClr val="bg1"/>
                </a:solidFill>
                <a:latin typeface="Arial Black" panose="020B0A04020102020204" pitchFamily="34" charset="0"/>
              </a:rPr>
              <a:t>a body heat energy-harnessing jacket using silicon nanowire technology. </a:t>
            </a:r>
            <a:endParaRPr lang="ro-RO" dirty="0">
              <a:solidFill>
                <a:schemeClr val="bg1"/>
              </a:solidFill>
              <a:latin typeface="Arial Black" panose="020B0A04020102020204" pitchFamily="34" charset="0"/>
            </a:endParaRPr>
          </a:p>
          <a:p>
            <a:endParaRPr lang="ro-RO" dirty="0"/>
          </a:p>
        </p:txBody>
      </p:sp>
    </p:spTree>
    <p:extLst>
      <p:ext uri="{BB962C8B-B14F-4D97-AF65-F5344CB8AC3E}">
        <p14:creationId xmlns:p14="http://schemas.microsoft.com/office/powerpoint/2010/main" xmlns="" val="201087881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47000"/>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3352800"/>
            <a:ext cx="8229600" cy="1447800"/>
          </a:xfrm>
        </p:spPr>
        <p:txBody>
          <a:bodyPr/>
          <a:lstStyle/>
          <a:p>
            <a:pPr marL="0" indent="0">
              <a:buNone/>
            </a:pPr>
            <a:r>
              <a:rPr lang="ro-RO" dirty="0" smtClean="0">
                <a:latin typeface="Arial Black" panose="020B0A04020102020204" pitchFamily="34" charset="0"/>
              </a:rPr>
              <a:t>…</a:t>
            </a:r>
            <a:r>
              <a:rPr lang="en-GB" dirty="0" smtClean="0">
                <a:latin typeface="Arial Black" panose="020B0A04020102020204" pitchFamily="34" charset="0"/>
              </a:rPr>
              <a:t>to </a:t>
            </a:r>
            <a:r>
              <a:rPr lang="en-GB" dirty="0">
                <a:latin typeface="Arial Black" panose="020B0A04020102020204" pitchFamily="34" charset="0"/>
              </a:rPr>
              <a:t>charge cell phones and other electronic devices on your person. </a:t>
            </a:r>
            <a:endParaRPr lang="ro-RO" dirty="0">
              <a:latin typeface="Arial Black" panose="020B0A04020102020204" pitchFamily="34" charset="0"/>
            </a:endParaRPr>
          </a:p>
          <a:p>
            <a:pPr marL="0" indent="0">
              <a:buNone/>
            </a:pPr>
            <a:endParaRPr lang="ro-RO" dirty="0">
              <a:latin typeface="Arial Black" panose="020B0A04020102020204" pitchFamily="34" charset="0"/>
            </a:endParaRPr>
          </a:p>
        </p:txBody>
      </p:sp>
    </p:spTree>
    <p:extLst>
      <p:ext uri="{BB962C8B-B14F-4D97-AF65-F5344CB8AC3E}">
        <p14:creationId xmlns:p14="http://schemas.microsoft.com/office/powerpoint/2010/main" xmlns="" val="104465513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2000" r="34000" b="11000"/>
          </a:stretch>
        </a:blipFill>
        <a:effectLst/>
      </p:bgPr>
    </p:bg>
    <p:spTree>
      <p:nvGrpSpPr>
        <p:cNvPr id="1" name=""/>
        <p:cNvGrpSpPr/>
        <p:nvPr/>
      </p:nvGrpSpPr>
      <p:grpSpPr>
        <a:xfrm>
          <a:off x="0" y="0"/>
          <a:ext cx="0" cy="0"/>
          <a:chOff x="0" y="0"/>
          <a:chExt cx="0" cy="0"/>
        </a:xfrm>
      </p:grpSpPr>
      <p:sp>
        <p:nvSpPr>
          <p:cNvPr id="5" name="TextBox 4"/>
          <p:cNvSpPr txBox="1"/>
          <p:nvPr/>
        </p:nvSpPr>
        <p:spPr>
          <a:xfrm>
            <a:off x="6553200" y="0"/>
            <a:ext cx="1676400" cy="5632311"/>
          </a:xfrm>
          <a:prstGeom prst="rect">
            <a:avLst/>
          </a:prstGeom>
          <a:noFill/>
        </p:spPr>
        <p:txBody>
          <a:bodyPr wrap="square" rtlCol="0">
            <a:spAutoFit/>
          </a:bodyPr>
          <a:lstStyle/>
          <a:p>
            <a:r>
              <a:rPr lang="en-GB" sz="2000" dirty="0" smtClean="0"/>
              <a:t>   </a:t>
            </a:r>
            <a:r>
              <a:rPr lang="en-GB" sz="2000" b="1" dirty="0" smtClean="0"/>
              <a:t>     Green</a:t>
            </a:r>
            <a:r>
              <a:rPr lang="en-GB" sz="2000" b="1" dirty="0"/>
              <a:t> </a:t>
            </a:r>
            <a:r>
              <a:rPr lang="en-GB" sz="2000" b="1" dirty="0" smtClean="0"/>
              <a:t>energy comes </a:t>
            </a:r>
            <a:r>
              <a:rPr lang="en-GB" sz="2000" b="1" dirty="0"/>
              <a:t>from natural sources such as </a:t>
            </a:r>
            <a:r>
              <a:rPr lang="en-GB" sz="2000" b="1" dirty="0" smtClean="0">
                <a:solidFill>
                  <a:srgbClr val="C00000"/>
                </a:solidFill>
              </a:rPr>
              <a:t>sunlight</a:t>
            </a:r>
            <a:r>
              <a:rPr lang="en-GB" sz="2000" b="1" dirty="0" smtClean="0"/>
              <a:t>, </a:t>
            </a:r>
            <a:r>
              <a:rPr lang="en-GB" sz="2000" b="1" dirty="0">
                <a:solidFill>
                  <a:srgbClr val="FFC000"/>
                </a:solidFill>
              </a:rPr>
              <a:t>wind</a:t>
            </a:r>
            <a:r>
              <a:rPr lang="en-GB" sz="2000" b="1" dirty="0"/>
              <a:t>, </a:t>
            </a:r>
            <a:r>
              <a:rPr lang="en-GB" sz="2000" b="1" dirty="0">
                <a:solidFill>
                  <a:srgbClr val="7030A0"/>
                </a:solidFill>
              </a:rPr>
              <a:t>rain</a:t>
            </a:r>
            <a:r>
              <a:rPr lang="en-GB" sz="2000" b="1" dirty="0"/>
              <a:t>, </a:t>
            </a:r>
            <a:r>
              <a:rPr lang="en-GB" sz="2000" b="1" dirty="0">
                <a:solidFill>
                  <a:srgbClr val="002060"/>
                </a:solidFill>
              </a:rPr>
              <a:t>tides</a:t>
            </a:r>
            <a:r>
              <a:rPr lang="en-GB" sz="2000" b="1" dirty="0"/>
              <a:t>, </a:t>
            </a:r>
            <a:r>
              <a:rPr lang="en-GB" sz="2000" b="1" dirty="0">
                <a:solidFill>
                  <a:srgbClr val="00B050"/>
                </a:solidFill>
              </a:rPr>
              <a:t>plants</a:t>
            </a:r>
            <a:r>
              <a:rPr lang="en-GB" sz="2000" b="1" dirty="0"/>
              <a:t>, </a:t>
            </a:r>
            <a:r>
              <a:rPr lang="en-GB" sz="2000" b="1" dirty="0">
                <a:solidFill>
                  <a:srgbClr val="FF0000"/>
                </a:solidFill>
              </a:rPr>
              <a:t>algae</a:t>
            </a:r>
            <a:r>
              <a:rPr lang="en-GB" sz="2000" b="1" dirty="0"/>
              <a:t> and </a:t>
            </a:r>
            <a:r>
              <a:rPr lang="en-GB" sz="2000" b="1" dirty="0">
                <a:solidFill>
                  <a:srgbClr val="00B0F0"/>
                </a:solidFill>
              </a:rPr>
              <a:t>geothermal </a:t>
            </a:r>
            <a:r>
              <a:rPr lang="en-GB" sz="2000" b="1" dirty="0" smtClean="0">
                <a:solidFill>
                  <a:srgbClr val="00B0F0"/>
                </a:solidFill>
              </a:rPr>
              <a:t>heat</a:t>
            </a:r>
            <a:r>
              <a:rPr lang="en-GB" sz="2000" b="1" dirty="0" smtClean="0"/>
              <a:t>, all of which </a:t>
            </a:r>
            <a:endParaRPr lang="en-GB" sz="2000" b="1" dirty="0" smtClean="0"/>
          </a:p>
          <a:p>
            <a:r>
              <a:rPr lang="en-GB" sz="2000" b="1" dirty="0" smtClean="0"/>
              <a:t>are </a:t>
            </a:r>
            <a:r>
              <a:rPr lang="en-GB" sz="2000" b="1" dirty="0"/>
              <a:t>renewable, meaning they're naturally replenished.</a:t>
            </a:r>
            <a:endParaRPr lang="en-US" sz="2000" b="1"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38000"/>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latin typeface="Arial Black" panose="020B0A04020102020204" pitchFamily="34" charset="0"/>
              </a:rPr>
              <a:t>Next station: </a:t>
            </a:r>
            <a:r>
              <a:rPr lang="en-US" dirty="0" smtClean="0">
                <a:latin typeface="Arial Black" panose="020B0A04020102020204" pitchFamily="34" charset="0"/>
              </a:rPr>
              <a:t>London</a:t>
            </a:r>
            <a:endParaRPr lang="ro-RO" dirty="0">
              <a:latin typeface="Arial Black" panose="020B0A04020102020204" pitchFamily="34" charset="0"/>
            </a:endParaRPr>
          </a:p>
        </p:txBody>
      </p:sp>
    </p:spTree>
    <p:extLst>
      <p:ext uri="{BB962C8B-B14F-4D97-AF65-F5344CB8AC3E}">
        <p14:creationId xmlns:p14="http://schemas.microsoft.com/office/powerpoint/2010/main" xmlns="" val="325527939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17000"/>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381000"/>
            <a:ext cx="8305800" cy="5410200"/>
          </a:xfrm>
        </p:spPr>
        <p:txBody>
          <a:bodyPr>
            <a:noAutofit/>
          </a:bodyPr>
          <a:lstStyle/>
          <a:p>
            <a:pPr marL="0" indent="0" algn="ctr">
              <a:lnSpc>
                <a:spcPct val="270000"/>
              </a:lnSpc>
              <a:buNone/>
            </a:pPr>
            <a:r>
              <a:rPr lang="ro-RO" sz="2400" dirty="0">
                <a:latin typeface="Arial Black" panose="020B0A04020102020204" pitchFamily="34" charset="0"/>
              </a:rPr>
              <a:t> </a:t>
            </a:r>
            <a:r>
              <a:rPr lang="en-GB" sz="2400" dirty="0">
                <a:latin typeface="Arial Black" panose="020B0A04020102020204" pitchFamily="34" charset="0"/>
              </a:rPr>
              <a:t>A researcher at the London Centre for Nanotechnology developed a cell phone power source that uses solar cells and light from OLED to produce an overall longer battery life, continues </a:t>
            </a:r>
            <a:r>
              <a:rPr lang="ro-RO" sz="2400" dirty="0">
                <a:latin typeface="Arial Black" panose="020B0A04020102020204" pitchFamily="34" charset="0"/>
              </a:rPr>
              <a:t>Kate </a:t>
            </a:r>
            <a:r>
              <a:rPr lang="ro-RO" sz="2400" dirty="0" err="1">
                <a:latin typeface="Arial Black" panose="020B0A04020102020204" pitchFamily="34" charset="0"/>
              </a:rPr>
              <a:t>Freeman</a:t>
            </a:r>
            <a:r>
              <a:rPr lang="ro-RO" sz="2400" dirty="0">
                <a:latin typeface="Arial Black" panose="020B0A04020102020204" pitchFamily="34" charset="0"/>
              </a:rPr>
              <a:t>.</a:t>
            </a:r>
          </a:p>
        </p:txBody>
      </p:sp>
    </p:spTree>
    <p:extLst>
      <p:ext uri="{BB962C8B-B14F-4D97-AF65-F5344CB8AC3E}">
        <p14:creationId xmlns:p14="http://schemas.microsoft.com/office/powerpoint/2010/main" xmlns="" val="176242265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8000" t="-2000" r="47000" b="-2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0" y="0"/>
            <a:ext cx="4572000" cy="6858000"/>
          </a:xfrm>
        </p:spPr>
        <p:txBody>
          <a:bodyPr/>
          <a:lstStyle/>
          <a:p>
            <a:pPr marL="0" indent="0" algn="ctr">
              <a:buNone/>
            </a:pPr>
            <a:endParaRPr lang="ro-RO" dirty="0" smtClean="0"/>
          </a:p>
          <a:p>
            <a:pPr marL="0" indent="0" algn="ctr">
              <a:buNone/>
            </a:pPr>
            <a:r>
              <a:rPr lang="en-GB" dirty="0" smtClean="0"/>
              <a:t>Or </a:t>
            </a:r>
            <a:r>
              <a:rPr lang="en-GB" dirty="0"/>
              <a:t>imagine the stones made from stainless steel, with a shell made of temperature-absorbing material that, dropped into your morning cup of Joe, capture excess heat and then slowly </a:t>
            </a:r>
            <a:r>
              <a:rPr lang="en-GB" dirty="0" smtClean="0"/>
              <a:t>dissipate </a:t>
            </a:r>
            <a:r>
              <a:rPr lang="en-GB" dirty="0"/>
              <a:t>it back in the coffee ensuring a hot cup for a longer period of time.</a:t>
            </a:r>
            <a:endParaRPr lang="ro-RO" dirty="0"/>
          </a:p>
          <a:p>
            <a:pPr marL="0" indent="0" algn="ctr">
              <a:buNone/>
            </a:pPr>
            <a:endParaRPr lang="ro-RO" dirty="0"/>
          </a:p>
        </p:txBody>
      </p:sp>
    </p:spTree>
    <p:extLst>
      <p:ext uri="{BB962C8B-B14F-4D97-AF65-F5344CB8AC3E}">
        <p14:creationId xmlns:p14="http://schemas.microsoft.com/office/powerpoint/2010/main" xmlns="" val="119881433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3000" t="-17000" b="-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1000" y="274638"/>
            <a:ext cx="8305800" cy="792162"/>
          </a:xfrm>
        </p:spPr>
        <p:txBody>
          <a:bodyPr>
            <a:normAutofit/>
          </a:bodyPr>
          <a:lstStyle/>
          <a:p>
            <a:pPr algn="l"/>
            <a:r>
              <a:rPr lang="ro-RO" sz="3600" dirty="0" err="1" smtClean="0"/>
              <a:t>Sources</a:t>
            </a:r>
            <a:endParaRPr lang="ro-RO" sz="3600" dirty="0"/>
          </a:p>
        </p:txBody>
      </p:sp>
      <p:sp>
        <p:nvSpPr>
          <p:cNvPr id="3" name="Content Placeholder 2"/>
          <p:cNvSpPr>
            <a:spLocks noGrp="1"/>
          </p:cNvSpPr>
          <p:nvPr>
            <p:ph idx="1"/>
          </p:nvPr>
        </p:nvSpPr>
        <p:spPr/>
        <p:txBody>
          <a:bodyPr>
            <a:normAutofit/>
          </a:bodyPr>
          <a:lstStyle/>
          <a:p>
            <a:endParaRPr lang="ro-RO" u="sng" dirty="0" smtClean="0">
              <a:hlinkClick r:id="rId3"/>
            </a:endParaRPr>
          </a:p>
          <a:p>
            <a:endParaRPr lang="ro-RO" u="sng" dirty="0">
              <a:hlinkClick r:id="rId3"/>
            </a:endParaRPr>
          </a:p>
          <a:p>
            <a:endParaRPr lang="ro-RO" u="sng" dirty="0" smtClean="0">
              <a:hlinkClick r:id="rId3"/>
            </a:endParaRPr>
          </a:p>
          <a:p>
            <a:endParaRPr lang="ro-RO" dirty="0"/>
          </a:p>
        </p:txBody>
      </p:sp>
      <p:sp>
        <p:nvSpPr>
          <p:cNvPr id="4" name="Rectangle 3"/>
          <p:cNvSpPr/>
          <p:nvPr/>
        </p:nvSpPr>
        <p:spPr>
          <a:xfrm>
            <a:off x="304800" y="3103126"/>
            <a:ext cx="8610600" cy="3754874"/>
          </a:xfrm>
          <a:prstGeom prst="rect">
            <a:avLst/>
          </a:prstGeom>
        </p:spPr>
        <p:txBody>
          <a:bodyPr wrap="square">
            <a:spAutoFit/>
          </a:bodyPr>
          <a:lstStyle/>
          <a:p>
            <a:pPr marL="342900" indent="-342900"/>
            <a:r>
              <a:rPr lang="en-GB" sz="1400" dirty="0" smtClean="0"/>
              <a:t>Peggy Daniels </a:t>
            </a:r>
            <a:r>
              <a:rPr lang="en-GB" sz="1400" dirty="0" smtClean="0"/>
              <a:t>Becker </a:t>
            </a:r>
            <a:r>
              <a:rPr lang="en-GB" sz="1400" dirty="0" smtClean="0"/>
              <a:t>(Book Editor)</a:t>
            </a:r>
            <a:r>
              <a:rPr lang="en-GB" sz="1400" dirty="0" smtClean="0"/>
              <a:t>, “</a:t>
            </a:r>
            <a:r>
              <a:rPr lang="en-GB" sz="1400" dirty="0" smtClean="0"/>
              <a:t>Alternative </a:t>
            </a:r>
            <a:r>
              <a:rPr lang="en-GB" sz="1400" dirty="0"/>
              <a:t>Energy” </a:t>
            </a:r>
            <a:r>
              <a:rPr lang="en-GB" sz="1400" dirty="0" smtClean="0"/>
              <a:t>, Farmington Hills, </a:t>
            </a:r>
            <a:r>
              <a:rPr lang="en-GB" sz="1400" dirty="0" err="1" smtClean="0"/>
              <a:t>Greenhaven</a:t>
            </a:r>
            <a:r>
              <a:rPr lang="en-GB" sz="1400" dirty="0" smtClean="0"/>
              <a:t> Press , </a:t>
            </a:r>
            <a:r>
              <a:rPr lang="en-GB" sz="1400" dirty="0" smtClean="0"/>
              <a:t>2010, </a:t>
            </a:r>
            <a:endParaRPr lang="ro-RO" sz="1400" dirty="0"/>
          </a:p>
          <a:p>
            <a:pPr marL="342900" indent="-342900"/>
            <a:r>
              <a:rPr lang="en-GB" sz="1400" dirty="0" smtClean="0"/>
              <a:t>Dan </a:t>
            </a:r>
            <a:r>
              <a:rPr lang="en-GB" sz="1400" dirty="0" err="1" smtClean="0"/>
              <a:t>Chiras</a:t>
            </a:r>
            <a:r>
              <a:rPr lang="en-GB" sz="1400" dirty="0" smtClean="0"/>
              <a:t>, “</a:t>
            </a:r>
            <a:r>
              <a:rPr lang="en-GB" sz="1400" dirty="0" smtClean="0"/>
              <a:t>Solar </a:t>
            </a:r>
            <a:r>
              <a:rPr lang="en-GB" sz="1400" dirty="0"/>
              <a:t>Electricity Basics” </a:t>
            </a:r>
            <a:r>
              <a:rPr lang="en-GB" sz="1400" dirty="0" smtClean="0"/>
              <a:t>, Canada, New Society Publishers, 2010 </a:t>
            </a:r>
            <a:endParaRPr lang="ro-RO" sz="1400" dirty="0"/>
          </a:p>
          <a:p>
            <a:pPr marL="342900" indent="-342900"/>
            <a:r>
              <a:rPr lang="en-GB" sz="1400" u="sng" dirty="0">
                <a:hlinkClick r:id="rId4"/>
              </a:rPr>
              <a:t>http://upload.wikimedia.org/wikipedia/commons/b/bb/Alternative_Energies.jpg</a:t>
            </a:r>
            <a:r>
              <a:rPr lang="ro-RO" sz="1400" dirty="0"/>
              <a:t> </a:t>
            </a:r>
          </a:p>
          <a:p>
            <a:pPr marL="342900" indent="-342900"/>
            <a:r>
              <a:rPr lang="en-GB" sz="1400" u="sng" dirty="0">
                <a:hlinkClick r:id="rId5"/>
              </a:rPr>
              <a:t>http://hntvzx360c.info/wp-content/uploads/2013/06/Solar-Power.jpg</a:t>
            </a:r>
            <a:r>
              <a:rPr lang="ro-RO" sz="1400" dirty="0"/>
              <a:t> </a:t>
            </a:r>
          </a:p>
          <a:p>
            <a:pPr marL="342900" indent="-342900"/>
            <a:r>
              <a:rPr lang="en-GB" sz="1400" u="sng" dirty="0">
                <a:hlinkClick r:id="rId6"/>
              </a:rPr>
              <a:t>http://upload.wikimedia.org/wikipedia/commons/e/e5/12-05-08_AS1.JPG</a:t>
            </a:r>
            <a:r>
              <a:rPr lang="ro-RO" sz="1400" dirty="0"/>
              <a:t> </a:t>
            </a:r>
          </a:p>
          <a:p>
            <a:pPr marL="342900" indent="-342900"/>
            <a:r>
              <a:rPr lang="en-GB" sz="1400" u="sng" dirty="0">
                <a:hlinkClick r:id="rId7"/>
              </a:rPr>
              <a:t>http://4.bp.blogspot.com/-thFhlcfxwSo/Tilqtvzw8kI/AAAAAAAAAOc/yyl1Aa6_FSc/s1600/solar+energyyy.jpg</a:t>
            </a:r>
            <a:r>
              <a:rPr lang="ro-RO" sz="1400" dirty="0"/>
              <a:t> </a:t>
            </a:r>
          </a:p>
          <a:p>
            <a:pPr marL="342900" indent="-342900"/>
            <a:r>
              <a:rPr lang="en-GB" sz="1400" u="sng" dirty="0">
                <a:hlinkClick r:id="rId8"/>
              </a:rPr>
              <a:t>http://4.bp.blogspot.com/-7ZtL5B-AEOE/TafBAHRxrxI/AAAAAAAABH8/o8I3RhoUZNE/s1600/mn_wave_power.jpg</a:t>
            </a:r>
            <a:r>
              <a:rPr lang="ro-RO" sz="1400" dirty="0"/>
              <a:t> </a:t>
            </a:r>
          </a:p>
          <a:p>
            <a:pPr marL="342900" indent="-342900"/>
            <a:r>
              <a:rPr lang="en-GB" sz="1400" u="sng" dirty="0">
                <a:hlinkClick r:id="rId9"/>
              </a:rPr>
              <a:t>http://automobilein.com/ocean-wave-wallpaper/</a:t>
            </a:r>
            <a:r>
              <a:rPr lang="ro-RO" sz="1400" dirty="0"/>
              <a:t> </a:t>
            </a:r>
          </a:p>
          <a:p>
            <a:pPr marL="342900" indent="-342900"/>
            <a:r>
              <a:rPr lang="en-GB" sz="1400" u="sng" dirty="0">
                <a:hlinkClick r:id="rId10"/>
              </a:rPr>
              <a:t>http://2.bp.blogspot.com/-h_tVDfGDJMo/T2iQClYp15I/AAAAAAAAGbE/lHM48smW2u8/s1600/waves.jpg</a:t>
            </a:r>
            <a:r>
              <a:rPr lang="ro-RO" sz="1400" dirty="0"/>
              <a:t> </a:t>
            </a:r>
          </a:p>
          <a:p>
            <a:pPr marL="342900" indent="-342900"/>
            <a:r>
              <a:rPr lang="en-GB" sz="1400" u="sng" dirty="0">
                <a:hlinkClick r:id="rId11"/>
              </a:rPr>
              <a:t>http://oceana.org/sites/default/files/explore/science/ocean076ocewav_012.jpg</a:t>
            </a:r>
            <a:r>
              <a:rPr lang="ro-RO" sz="1400" dirty="0"/>
              <a:t> </a:t>
            </a:r>
          </a:p>
          <a:p>
            <a:pPr marL="342900" indent="-342900"/>
            <a:r>
              <a:rPr lang="en-GB" sz="1400" u="sng" dirty="0">
                <a:hlinkClick r:id="rId12"/>
              </a:rPr>
              <a:t>http://worldoceanreview.com/wp-content/uploads/2010/10/7_12-c-simulated-wave-farm.jpg</a:t>
            </a:r>
            <a:r>
              <a:rPr lang="ro-RO" sz="1400" dirty="0"/>
              <a:t> </a:t>
            </a:r>
          </a:p>
          <a:p>
            <a:pPr marL="342900" indent="-342900"/>
            <a:r>
              <a:rPr lang="en-GB" sz="1400" u="sng" dirty="0">
                <a:hlinkClick r:id="rId13"/>
              </a:rPr>
              <a:t>http://www.arup.com/~/media/Images/Projects/P/Pelamis/pelamis_900x600_pelamiswavepower.ashx?mh=800&amp;mw=1000</a:t>
            </a:r>
            <a:r>
              <a:rPr lang="ro-RO" sz="1400" dirty="0"/>
              <a:t> </a:t>
            </a:r>
          </a:p>
          <a:p>
            <a:pPr marL="342900" indent="-342900"/>
            <a:r>
              <a:rPr lang="en-GB" sz="1400" u="sng" dirty="0">
                <a:hlinkClick r:id="rId14"/>
              </a:rPr>
              <a:t>http://i.telegraph.co.uk/multimedia/archive/02007/wind_2007865b.jpg</a:t>
            </a:r>
            <a:r>
              <a:rPr lang="ro-RO" sz="1400" dirty="0"/>
              <a:t> </a:t>
            </a:r>
          </a:p>
          <a:p>
            <a:pPr marL="342900" indent="-342900"/>
            <a:r>
              <a:rPr lang="en-GB" sz="1400" u="sng" dirty="0">
                <a:hlinkClick r:id="rId15"/>
              </a:rPr>
              <a:t>http://www.green-the-world.net/images/renewable-energy-sources.jpg</a:t>
            </a:r>
            <a:r>
              <a:rPr lang="ro-RO" sz="1400" dirty="0"/>
              <a:t> </a:t>
            </a:r>
          </a:p>
          <a:p>
            <a:r>
              <a:rPr lang="ro-RO" sz="1400" dirty="0"/>
              <a:t> </a:t>
            </a:r>
          </a:p>
          <a:p>
            <a:r>
              <a:rPr lang="ro-RO" sz="1400" dirty="0"/>
              <a:t> </a:t>
            </a:r>
            <a:endParaRPr lang="ro-RO" dirty="0"/>
          </a:p>
        </p:txBody>
      </p:sp>
    </p:spTree>
    <p:extLst>
      <p:ext uri="{BB962C8B-B14F-4D97-AF65-F5344CB8AC3E}">
        <p14:creationId xmlns:p14="http://schemas.microsoft.com/office/powerpoint/2010/main" xmlns="" val="311656278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2000" t="-20000" r="2000" b="-12000"/>
          </a:stretch>
        </a:blipFill>
        <a:effectLst/>
      </p:bgPr>
    </p:bg>
    <p:spTree>
      <p:nvGrpSpPr>
        <p:cNvPr id="1" name=""/>
        <p:cNvGrpSpPr/>
        <p:nvPr/>
      </p:nvGrpSpPr>
      <p:grpSpPr>
        <a:xfrm>
          <a:off x="0" y="0"/>
          <a:ext cx="0" cy="0"/>
          <a:chOff x="0" y="0"/>
          <a:chExt cx="0" cy="0"/>
        </a:xfrm>
      </p:grpSpPr>
      <p:sp>
        <p:nvSpPr>
          <p:cNvPr id="6" name="TextBox 5"/>
          <p:cNvSpPr txBox="1"/>
          <p:nvPr/>
        </p:nvSpPr>
        <p:spPr>
          <a:xfrm>
            <a:off x="685800" y="228600"/>
            <a:ext cx="7924800" cy="369332"/>
          </a:xfrm>
          <a:prstGeom prst="rect">
            <a:avLst/>
          </a:prstGeom>
          <a:noFill/>
        </p:spPr>
        <p:txBody>
          <a:bodyPr wrap="square" rtlCol="0">
            <a:spAutoFit/>
          </a:bodyPr>
          <a:lstStyle/>
          <a:p>
            <a:endParaRPr lang="en-US" dirty="0"/>
          </a:p>
        </p:txBody>
      </p:sp>
      <p:sp>
        <p:nvSpPr>
          <p:cNvPr id="2" name="Rectangle 1"/>
          <p:cNvSpPr/>
          <p:nvPr/>
        </p:nvSpPr>
        <p:spPr>
          <a:xfrm rot="20190733">
            <a:off x="2626143" y="-28873"/>
            <a:ext cx="5156811" cy="5269625"/>
          </a:xfrm>
          <a:prstGeom prst="rect">
            <a:avLst/>
          </a:prstGeom>
        </p:spPr>
        <p:txBody>
          <a:bodyPr wrap="square">
            <a:spAutoFit/>
          </a:bodyPr>
          <a:lstStyle/>
          <a:p>
            <a:pPr marL="342900" indent="-342900"/>
            <a:r>
              <a:rPr lang="en-GB" sz="1600" u="sng" dirty="0">
                <a:hlinkClick r:id="rId3"/>
              </a:rPr>
              <a:t>http://en.wikipedia.org/wiki/Stockholm</a:t>
            </a:r>
            <a:endParaRPr lang="ro-RO" sz="1600" dirty="0"/>
          </a:p>
          <a:p>
            <a:pPr marL="342900" indent="-342900"/>
            <a:r>
              <a:rPr lang="en-GB" sz="1600" u="sng" dirty="0">
                <a:hlinkClick r:id="rId4"/>
              </a:rPr>
              <a:t>http://www.alternative-energy-news.info/technology/inventions/</a:t>
            </a:r>
            <a:endParaRPr lang="ro-RO" sz="1600" dirty="0"/>
          </a:p>
          <a:p>
            <a:pPr marL="342900" indent="-342900"/>
            <a:r>
              <a:rPr lang="en-GB" sz="1600" u="sng" dirty="0">
                <a:hlinkClick r:id="rId5"/>
              </a:rPr>
              <a:t>http://www.xtended.se/?attachment_id=303</a:t>
            </a:r>
            <a:endParaRPr lang="ro-RO" sz="1600" dirty="0"/>
          </a:p>
          <a:p>
            <a:pPr marL="342900" indent="-342900"/>
            <a:r>
              <a:rPr lang="en-GB" sz="1600" u="sng" dirty="0">
                <a:hlinkClick r:id="rId6"/>
              </a:rPr>
              <a:t>http://www.timeout.com/stockholm/</a:t>
            </a:r>
            <a:endParaRPr lang="ro-RO" sz="1600" dirty="0"/>
          </a:p>
          <a:p>
            <a:pPr marL="342900" indent="-342900"/>
            <a:r>
              <a:rPr lang="en-GB" sz="1600" u="sng" dirty="0">
                <a:hlinkClick r:id="rId7"/>
              </a:rPr>
              <a:t>http://www.tripadvisor.com/Tourism-g189852-Stockholm-Vacations.html</a:t>
            </a:r>
            <a:endParaRPr lang="ro-RO" sz="1600" dirty="0"/>
          </a:p>
          <a:p>
            <a:pPr marL="342900" indent="-342900"/>
            <a:r>
              <a:rPr lang="en-GB" sz="1600" u="sng" dirty="0">
                <a:hlinkClick r:id="rId8"/>
              </a:rPr>
              <a:t>http://travelwithscott.com/2012/05/04/top-this/</a:t>
            </a:r>
            <a:endParaRPr lang="ro-RO" sz="1600" dirty="0"/>
          </a:p>
          <a:p>
            <a:pPr marL="342900" indent="-342900"/>
            <a:r>
              <a:rPr lang="en-GB" sz="1600" u="sng" dirty="0">
                <a:hlinkClick r:id="rId9"/>
              </a:rPr>
              <a:t>http://en.hdyo.org/tee/questions</a:t>
            </a:r>
            <a:endParaRPr lang="ro-RO" sz="1600" dirty="0"/>
          </a:p>
          <a:p>
            <a:pPr marL="342900" indent="-342900"/>
            <a:r>
              <a:rPr lang="en-GB" sz="1600" u="sng" dirty="0">
                <a:hlinkClick r:id="rId10"/>
              </a:rPr>
              <a:t>http://thecityfix.com/blog/crowdsourcing-energy-in-public-spaces/</a:t>
            </a:r>
            <a:endParaRPr lang="ro-RO" sz="1600" dirty="0"/>
          </a:p>
          <a:p>
            <a:pPr marL="342900" indent="-342900"/>
            <a:r>
              <a:rPr lang="en-GB" sz="1600" u="sng" dirty="0">
                <a:hlinkClick r:id="rId11"/>
              </a:rPr>
              <a:t>http://www.lbl.gov/LBL-PID/Berkeley-Lab-history.html</a:t>
            </a:r>
            <a:endParaRPr lang="ro-RO" sz="1600" dirty="0"/>
          </a:p>
          <a:p>
            <a:pPr marL="342900" indent="-342900"/>
            <a:r>
              <a:rPr lang="en-GB" sz="1600" u="sng" dirty="0">
                <a:hlinkClick r:id="rId12"/>
              </a:rPr>
              <a:t>http://www.takepart.com/article/2013/01/17/your-own-body-heat-our-next-renewable-energy-source</a:t>
            </a:r>
            <a:endParaRPr lang="ro-RO" sz="1600" dirty="0"/>
          </a:p>
          <a:p>
            <a:pPr marL="342900" indent="-342900"/>
            <a:r>
              <a:rPr lang="en-GB" sz="1600" u="sng" dirty="0">
                <a:hlinkClick r:id="rId13"/>
              </a:rPr>
              <a:t>http://chargeall.com/cellphonebatterychargertips/</a:t>
            </a:r>
            <a:endParaRPr lang="ro-RO" sz="1600" dirty="0"/>
          </a:p>
          <a:p>
            <a:pPr marL="342900" indent="-342900"/>
            <a:r>
              <a:rPr lang="en-GB" sz="1600" u="sng" dirty="0">
                <a:hlinkClick r:id="rId14"/>
              </a:rPr>
              <a:t>http://www.visitlondon.com/</a:t>
            </a:r>
            <a:endParaRPr lang="ro-RO" sz="1600" dirty="0"/>
          </a:p>
          <a:p>
            <a:pPr marL="342900" indent="-342900"/>
            <a:r>
              <a:rPr lang="en-GB" sz="1600" u="sng" dirty="0">
                <a:hlinkClick r:id="rId15"/>
              </a:rPr>
              <a:t>http://en.wikipedia.org/wiki/London_Centre_for_Nanotechnology</a:t>
            </a:r>
            <a:endParaRPr lang="ro-RO" sz="1600" u="sng" dirty="0"/>
          </a:p>
          <a:p>
            <a:pPr marL="342900" indent="-342900"/>
            <a:r>
              <a:rPr lang="ro-RO" sz="1600" dirty="0">
                <a:hlinkClick r:id="rId16"/>
              </a:rPr>
              <a:t>http://www.cruisingfromstockholm.com/</a:t>
            </a:r>
            <a:endParaRPr lang="en-US" sz="1600" dirty="0"/>
          </a:p>
          <a:p>
            <a:endParaRPr lang="ro-RO" sz="1600" dirty="0"/>
          </a:p>
          <a:p>
            <a:endParaRPr lang="ro-RO" sz="1600"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2000" t="1000" r="1000" b="-3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609600"/>
            <a:ext cx="8382000" cy="5516563"/>
          </a:xfrm>
        </p:spPr>
        <p:txBody>
          <a:bodyPr>
            <a:normAutofit fontScale="92500" lnSpcReduction="10000"/>
          </a:bodyPr>
          <a:lstStyle/>
          <a:p>
            <a:r>
              <a:rPr lang="ro-RO" dirty="0" smtClean="0">
                <a:solidFill>
                  <a:schemeClr val="tx2">
                    <a:lumMod val="20000"/>
                    <a:lumOff val="80000"/>
                  </a:schemeClr>
                </a:solidFill>
              </a:rPr>
              <a:t>https</a:t>
            </a:r>
            <a:r>
              <a:rPr lang="ro-RO" dirty="0">
                <a:solidFill>
                  <a:schemeClr val="tx2">
                    <a:lumMod val="20000"/>
                    <a:lumOff val="80000"/>
                  </a:schemeClr>
                </a:solidFill>
              </a:rPr>
              <a:t>://www.google.ro/search?q=wind+turbine&amp;source=lnms&amp;tbm=isch&amp;sa=X&amp;ei=ZGI4U9KKEIiChQfp84CwBw&amp;ved=0CAYQ_AUoAQ&amp;biw=1366&amp;bih=667#facrc=_&amp;imgdii=_&amp;imgrc=k3gbCwfYuIc2LM%253A%3Bwdk-8tDfImwMmM%3Bhttp%253A%252F%252Fwww.aahplanning.com%252Fnews%252Fwp-content%252Fuploads%252F2011%252F10%252Fwindmill-imgae-for-website.jpg%3Bhttp%253A%252F%252Fwww.aahplanning.com%252Fnews%252F99%252Faah-planning-wind-turbine-planning-specialists%3B1811%3B2714</a:t>
            </a:r>
          </a:p>
          <a:p>
            <a:endParaRPr lang="ro-RO" dirty="0">
              <a:solidFill>
                <a:schemeClr val="tx2">
                  <a:lumMod val="20000"/>
                  <a:lumOff val="80000"/>
                </a:schemeClr>
              </a:solidFill>
            </a:endParaRPr>
          </a:p>
        </p:txBody>
      </p:sp>
    </p:spTree>
    <p:extLst>
      <p:ext uri="{BB962C8B-B14F-4D97-AF65-F5344CB8AC3E}">
        <p14:creationId xmlns:p14="http://schemas.microsoft.com/office/powerpoint/2010/main" xmlns="" val="423748840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304800" y="152400"/>
            <a:ext cx="3352800" cy="4678204"/>
          </a:xfrm>
          <a:prstGeom prst="rect">
            <a:avLst/>
          </a:prstGeom>
          <a:noFill/>
        </p:spPr>
        <p:txBody>
          <a:bodyPr wrap="square" rtlCol="0">
            <a:spAutoFit/>
          </a:bodyPr>
          <a:lstStyle/>
          <a:p>
            <a:r>
              <a:rPr lang="en-GB" sz="2000" b="1" dirty="0" smtClean="0">
                <a:solidFill>
                  <a:srgbClr val="C00000"/>
                </a:solidFill>
              </a:rPr>
              <a:t>    </a:t>
            </a:r>
            <a:r>
              <a:rPr lang="en-GB" sz="2000" b="1" dirty="0" smtClean="0"/>
              <a:t>History </a:t>
            </a:r>
            <a:r>
              <a:rPr lang="en-GB" sz="2000" b="1" dirty="0"/>
              <a:t>tells us that these sources of energy, now viewed as alternatives, were once the primary sources of energy used by people to heat their homes, cook their food, and do their work</a:t>
            </a:r>
            <a:r>
              <a:rPr lang="en-GB" sz="2000" b="1" dirty="0" smtClean="0"/>
              <a:t>.</a:t>
            </a:r>
          </a:p>
          <a:p>
            <a:r>
              <a:rPr lang="en-GB" sz="2000" b="1" dirty="0" smtClean="0"/>
              <a:t> </a:t>
            </a:r>
            <a:r>
              <a:rPr lang="en-GB" sz="2000" b="1" dirty="0"/>
              <a:t>For what reason did we become dependent on fossil fuels and </a:t>
            </a:r>
            <a:r>
              <a:rPr lang="en-GB" sz="2000" b="1" dirty="0" smtClean="0"/>
              <a:t>how did </a:t>
            </a:r>
            <a:r>
              <a:rPr lang="en-GB" sz="2000" b="1" dirty="0"/>
              <a:t>earth’s original sources of energy </a:t>
            </a:r>
            <a:r>
              <a:rPr lang="en-GB" sz="2000" b="1" dirty="0" smtClean="0"/>
              <a:t>come </a:t>
            </a:r>
            <a:r>
              <a:rPr lang="en-GB" sz="2000" b="1" dirty="0"/>
              <a:t>to be seen as alternatives? </a:t>
            </a:r>
            <a:endParaRPr lang="en-US" sz="2000" b="1" dirty="0"/>
          </a:p>
          <a:p>
            <a:r>
              <a:rPr lang="en-GB" sz="2000" dirty="0"/>
              <a:t> </a:t>
            </a:r>
            <a:endParaRPr lang="en-US" sz="2000" dirty="0"/>
          </a:p>
          <a:p>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rgbClr val="5E9EFF"/>
            </a:gs>
            <a:gs pos="39999">
              <a:srgbClr val="85C2FF"/>
            </a:gs>
            <a:gs pos="70000">
              <a:srgbClr val="C4D6EB"/>
            </a:gs>
            <a:gs pos="100000">
              <a:srgbClr val="FFEBFA"/>
            </a:gs>
          </a:gsLst>
          <a:lin ang="5400000" scaled="0"/>
        </a:gradFill>
        <a:effectLst/>
      </p:bgPr>
    </p:bg>
    <p:spTree>
      <p:nvGrpSpPr>
        <p:cNvPr id="1" name=""/>
        <p:cNvGrpSpPr/>
        <p:nvPr/>
      </p:nvGrpSpPr>
      <p:grpSpPr>
        <a:xfrm>
          <a:off x="0" y="0"/>
          <a:ext cx="0" cy="0"/>
          <a:chOff x="0" y="0"/>
          <a:chExt cx="0" cy="0"/>
        </a:xfrm>
      </p:grpSpPr>
      <p:pic>
        <p:nvPicPr>
          <p:cNvPr id="4" name="Picture 3" descr="solar energyyy.jpg"/>
          <p:cNvPicPr>
            <a:picLocks noChangeAspect="1"/>
          </p:cNvPicPr>
          <p:nvPr/>
        </p:nvPicPr>
        <p:blipFill>
          <a:blip r:embed="rId2" cstate="print"/>
          <a:stretch>
            <a:fillRect/>
          </a:stretch>
        </p:blipFill>
        <p:spPr>
          <a:xfrm>
            <a:off x="0" y="0"/>
            <a:ext cx="4673600" cy="3505200"/>
          </a:xfrm>
          <a:prstGeom prst="rect">
            <a:avLst/>
          </a:prstGeom>
        </p:spPr>
      </p:pic>
      <p:pic>
        <p:nvPicPr>
          <p:cNvPr id="5" name="Picture 4" descr="Solar-Power.jpg"/>
          <p:cNvPicPr>
            <a:picLocks noChangeAspect="1"/>
          </p:cNvPicPr>
          <p:nvPr/>
        </p:nvPicPr>
        <p:blipFill>
          <a:blip r:embed="rId3" cstate="print"/>
          <a:stretch>
            <a:fillRect/>
          </a:stretch>
        </p:blipFill>
        <p:spPr>
          <a:xfrm>
            <a:off x="4098627" y="3505200"/>
            <a:ext cx="5045373" cy="3352801"/>
          </a:xfrm>
          <a:prstGeom prst="rect">
            <a:avLst/>
          </a:prstGeom>
        </p:spPr>
      </p:pic>
      <p:sp>
        <p:nvSpPr>
          <p:cNvPr id="8" name="TextBox 7"/>
          <p:cNvSpPr txBox="1"/>
          <p:nvPr/>
        </p:nvSpPr>
        <p:spPr>
          <a:xfrm>
            <a:off x="4953000" y="457200"/>
            <a:ext cx="3962400" cy="2554545"/>
          </a:xfrm>
          <a:prstGeom prst="rect">
            <a:avLst/>
          </a:prstGeom>
          <a:noFill/>
        </p:spPr>
        <p:txBody>
          <a:bodyPr wrap="square" rtlCol="0">
            <a:spAutoFit/>
          </a:bodyPr>
          <a:lstStyle/>
          <a:p>
            <a:r>
              <a:rPr lang="en-GB" sz="2000" dirty="0" smtClean="0"/>
              <a:t>    </a:t>
            </a:r>
            <a:r>
              <a:rPr lang="en-GB" sz="2000" b="1" dirty="0" smtClean="0">
                <a:solidFill>
                  <a:schemeClr val="bg2">
                    <a:lumMod val="25000"/>
                  </a:schemeClr>
                </a:solidFill>
              </a:rPr>
              <a:t>Solar </a:t>
            </a:r>
            <a:r>
              <a:rPr lang="en-GB" sz="2000" b="1" dirty="0">
                <a:solidFill>
                  <a:schemeClr val="bg2">
                    <a:lumMod val="25000"/>
                  </a:schemeClr>
                </a:solidFill>
              </a:rPr>
              <a:t>energy is a completely renewable resource. Even when we cannot make use of the sun’s power because of night time or cloudy and stormy days, we can always rely on the sun showing up the very next day as a constant and consistent power source</a:t>
            </a:r>
            <a:r>
              <a:rPr lang="en-GB" sz="2000" b="1" dirty="0" smtClean="0">
                <a:solidFill>
                  <a:schemeClr val="bg2">
                    <a:lumMod val="25000"/>
                  </a:schemeClr>
                </a:solidFill>
              </a:rPr>
              <a:t>.</a:t>
            </a:r>
            <a:endParaRPr lang="en-US" sz="2000" b="1" dirty="0">
              <a:solidFill>
                <a:schemeClr val="bg2">
                  <a:lumMod val="25000"/>
                </a:schemeClr>
              </a:solidFill>
            </a:endParaRPr>
          </a:p>
        </p:txBody>
      </p:sp>
      <p:sp>
        <p:nvSpPr>
          <p:cNvPr id="9" name="TextBox 8"/>
          <p:cNvSpPr txBox="1"/>
          <p:nvPr/>
        </p:nvSpPr>
        <p:spPr>
          <a:xfrm>
            <a:off x="228600" y="3886200"/>
            <a:ext cx="3810000" cy="2215991"/>
          </a:xfrm>
          <a:prstGeom prst="rect">
            <a:avLst/>
          </a:prstGeom>
          <a:noFill/>
        </p:spPr>
        <p:txBody>
          <a:bodyPr wrap="square" rtlCol="0">
            <a:spAutoFit/>
          </a:bodyPr>
          <a:lstStyle/>
          <a:p>
            <a:r>
              <a:rPr lang="en-GB" sz="2000" dirty="0" smtClean="0"/>
              <a:t>      </a:t>
            </a:r>
            <a:r>
              <a:rPr lang="en-GB" sz="2000" b="1" dirty="0" smtClean="0">
                <a:solidFill>
                  <a:schemeClr val="bg2">
                    <a:lumMod val="25000"/>
                  </a:schemeClr>
                </a:solidFill>
              </a:rPr>
              <a:t>Oil </a:t>
            </a:r>
            <a:r>
              <a:rPr lang="en-GB" sz="2000" b="1" dirty="0">
                <a:solidFill>
                  <a:schemeClr val="bg2">
                    <a:lumMod val="25000"/>
                  </a:schemeClr>
                </a:solidFill>
              </a:rPr>
              <a:t>burning releases harmful greenhouses gases, carcinogens and carbon dioxide into the air. Solar energy is much more practical than oil because it creates absolutely no pollution. </a:t>
            </a:r>
            <a:endParaRPr lang="en-US" sz="2000" b="1" dirty="0">
              <a:solidFill>
                <a:schemeClr val="bg2">
                  <a:lumMod val="25000"/>
                </a:schemeClr>
              </a:solidFill>
            </a:endParaRPr>
          </a:p>
          <a:p>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2000" r="-2000"/>
          </a:stretch>
        </a:blipFill>
        <a:effectLst/>
      </p:bgPr>
    </p:bg>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0" y="685800"/>
            <a:ext cx="8153400" cy="523220"/>
          </a:xfrm>
          <a:prstGeom prst="rect">
            <a:avLst/>
          </a:prstGeom>
          <a:noFill/>
        </p:spPr>
        <p:txBody>
          <a:bodyPr wrap="square" rtlCol="0">
            <a:spAutoFit/>
          </a:bodyPr>
          <a:lstStyle/>
          <a:p>
            <a:r>
              <a:rPr lang="en-GB" sz="2400" b="1" dirty="0" smtClean="0">
                <a:solidFill>
                  <a:schemeClr val="accent2">
                    <a:lumMod val="75000"/>
                  </a:schemeClr>
                </a:solidFill>
              </a:rPr>
              <a:t>       </a:t>
            </a:r>
            <a:r>
              <a:rPr lang="en-GB" sz="2800" b="1" dirty="0" smtClean="0">
                <a:solidFill>
                  <a:schemeClr val="accent2">
                    <a:lumMod val="75000"/>
                  </a:schemeClr>
                </a:solidFill>
              </a:rPr>
              <a:t>Another </a:t>
            </a:r>
            <a:r>
              <a:rPr lang="en-GB" sz="2800" b="1" dirty="0">
                <a:solidFill>
                  <a:schemeClr val="accent2">
                    <a:lumMod val="75000"/>
                  </a:schemeClr>
                </a:solidFill>
              </a:rPr>
              <a:t>source of green energy are the waves. </a:t>
            </a:r>
            <a:endParaRPr lang="en-US" sz="2800" b="1" dirty="0">
              <a:solidFill>
                <a:schemeClr val="accent2">
                  <a:lumMod val="75000"/>
                </a:schemeClr>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6" name="TextBox 5"/>
          <p:cNvSpPr txBox="1"/>
          <p:nvPr/>
        </p:nvSpPr>
        <p:spPr>
          <a:xfrm>
            <a:off x="5255" y="4177275"/>
            <a:ext cx="5943600" cy="2677656"/>
          </a:xfrm>
          <a:prstGeom prst="rect">
            <a:avLst/>
          </a:prstGeom>
          <a:noFill/>
        </p:spPr>
        <p:txBody>
          <a:bodyPr wrap="square" rtlCol="0">
            <a:spAutoFit/>
          </a:bodyPr>
          <a:lstStyle/>
          <a:p>
            <a:r>
              <a:rPr lang="en-GB" sz="2500" b="1" dirty="0" smtClean="0"/>
              <a:t>“</a:t>
            </a:r>
            <a:r>
              <a:rPr lang="en-GB" sz="2500" b="1" dirty="0"/>
              <a:t>Of all the renewable, the most predictable are the tides in the ocean. If the tides give out, it means you have much bigger problems. You’ve lost the moon or the sun.” John Topping, of the Washington, D.C.–based Massachusetts Tidal Energy </a:t>
            </a:r>
            <a:endParaRPr lang="en-US" sz="2500" b="1" dirty="0"/>
          </a:p>
          <a:p>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99000"/>
            <a:lum/>
          </a:blip>
          <a:srcRect/>
          <a:tile tx="0" ty="0" sx="100000" sy="100000" flip="none" algn="tl"/>
        </a:blipFill>
        <a:effectLst/>
      </p:bgPr>
    </p:bg>
    <p:spTree>
      <p:nvGrpSpPr>
        <p:cNvPr id="1" name=""/>
        <p:cNvGrpSpPr/>
        <p:nvPr/>
      </p:nvGrpSpPr>
      <p:grpSpPr>
        <a:xfrm>
          <a:off x="0" y="0"/>
          <a:ext cx="0" cy="0"/>
          <a:chOff x="0" y="0"/>
          <a:chExt cx="0" cy="0"/>
        </a:xfrm>
      </p:grpSpPr>
      <p:pic>
        <p:nvPicPr>
          <p:cNvPr id="4" name="Picture 3" descr="mn_wave_power.jpg"/>
          <p:cNvPicPr>
            <a:picLocks noChangeAspect="1"/>
          </p:cNvPicPr>
          <p:nvPr/>
        </p:nvPicPr>
        <p:blipFill>
          <a:blip r:embed="rId3" cstate="print"/>
          <a:stretch>
            <a:fillRect/>
          </a:stretch>
        </p:blipFill>
        <p:spPr>
          <a:xfrm>
            <a:off x="1746250" y="0"/>
            <a:ext cx="5651500" cy="6858000"/>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Opulent</Template>
  <TotalTime>279</TotalTime>
  <Words>682</Words>
  <Application>Microsoft Office PowerPoint</Application>
  <PresentationFormat>On-screen Show (4:3)</PresentationFormat>
  <Paragraphs>85</Paragraphs>
  <Slides>35</Slides>
  <Notes>1</Notes>
  <HiddenSlides>0</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Office Theme</vt:lpstr>
      <vt:lpstr>Green energy</vt:lpstr>
      <vt:lpstr>Slide 2</vt:lpstr>
      <vt:lpstr>Slide 3</vt:lpstr>
      <vt:lpstr>Slide 4</vt:lpstr>
      <vt:lpstr>Slide 5</vt:lpstr>
      <vt:lpstr>Slide 6</vt:lpstr>
      <vt:lpstr>Slide 7</vt:lpstr>
      <vt:lpstr>Slide 8</vt:lpstr>
      <vt:lpstr>Slide 9</vt:lpstr>
      <vt:lpstr>Hydrogen cells</vt:lpstr>
      <vt:lpstr>Slide 11</vt:lpstr>
      <vt:lpstr>Wind power</vt:lpstr>
      <vt:lpstr>Slide 13</vt:lpstr>
      <vt:lpstr>”Always available, naturally renewing and running at an energy-packed 98.6 degrees Fahrenheit, the human body seems a useful green energy option for the future.”</vt:lpstr>
      <vt:lpstr>Slide 15</vt:lpstr>
      <vt:lpstr>Slide 16</vt:lpstr>
      <vt:lpstr>Slide 17</vt:lpstr>
      <vt:lpstr>Slide 18</vt:lpstr>
      <vt:lpstr>Local transport Noise</vt:lpstr>
      <vt:lpstr>Slide 20</vt:lpstr>
      <vt:lpstr>Slide 21</vt:lpstr>
      <vt:lpstr>Slide 22</vt:lpstr>
      <vt:lpstr>Slide 23</vt:lpstr>
      <vt:lpstr>Slide 24</vt:lpstr>
      <vt:lpstr>Slide 25</vt:lpstr>
      <vt:lpstr>Slide 26</vt:lpstr>
      <vt:lpstr>Slide 27</vt:lpstr>
      <vt:lpstr>Slide 28</vt:lpstr>
      <vt:lpstr>Slide 29</vt:lpstr>
      <vt:lpstr>Next station: London</vt:lpstr>
      <vt:lpstr>Slide 31</vt:lpstr>
      <vt:lpstr>Slide 32</vt:lpstr>
      <vt:lpstr>Sources</vt:lpstr>
      <vt:lpstr>Slide 34</vt:lpstr>
      <vt:lpstr>Slide 35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Bonnie</dc:creator>
  <cp:lastModifiedBy>iuli</cp:lastModifiedBy>
  <cp:revision>36</cp:revision>
  <dcterms:created xsi:type="dcterms:W3CDTF">2006-08-16T00:00:00Z</dcterms:created>
  <dcterms:modified xsi:type="dcterms:W3CDTF">2014-04-01T19:40:22Z</dcterms:modified>
</cp:coreProperties>
</file>